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97" r:id="rId3"/>
    <p:sldId id="29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99" r:id="rId17"/>
    <p:sldId id="301" r:id="rId18"/>
    <p:sldId id="302" r:id="rId19"/>
    <p:sldId id="303" r:id="rId20"/>
    <p:sldId id="271" r:id="rId21"/>
    <p:sldId id="272" r:id="rId22"/>
    <p:sldId id="273" r:id="rId23"/>
    <p:sldId id="292" r:id="rId24"/>
    <p:sldId id="293" r:id="rId25"/>
    <p:sldId id="294" r:id="rId26"/>
    <p:sldId id="295" r:id="rId27"/>
    <p:sldId id="274" r:id="rId28"/>
    <p:sldId id="275" r:id="rId29"/>
    <p:sldId id="296" r:id="rId30"/>
    <p:sldId id="298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278" r:id="rId4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000066"/>
    <a:srgbClr val="006600"/>
    <a:srgbClr val="0099FF"/>
    <a:srgbClr val="FF00FF"/>
    <a:srgbClr val="6600CC"/>
    <a:srgbClr val="CC9900"/>
    <a:srgbClr val="FFCC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+mn-lt"/>
              </a:rPr>
              <a:t>ЗДОРОВЬ</a:t>
            </a:r>
            <a:r>
              <a:rPr lang="ru-RU" dirty="0"/>
              <a:t>Е</a:t>
            </a:r>
          </a:p>
        </c:rich>
      </c:tx>
      <c:layout>
        <c:manualLayout>
          <c:xMode val="edge"/>
          <c:yMode val="edge"/>
          <c:x val="0.4061056105610561"/>
          <c:y val="1.2345679012345687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ЗДОРОВЬЕ</c:v>
                </c:pt>
              </c:strCache>
            </c:strRef>
          </c:tx>
          <c:dLbls>
            <c:dLbl>
              <c:idx val="0"/>
              <c:layout>
                <c:manualLayout>
                  <c:x val="-0.19291910293391551"/>
                  <c:y val="-1.6347655617121946E-2"/>
                </c:manualLayout>
              </c:layout>
              <c:showVal val="1"/>
            </c:dLbl>
            <c:dLbl>
              <c:idx val="1"/>
              <c:layout>
                <c:manualLayout>
                  <c:x val="0.10765527143265517"/>
                  <c:y val="-0.13732348271280914"/>
                </c:manualLayout>
              </c:layout>
              <c:showVal val="1"/>
            </c:dLbl>
            <c:dLbl>
              <c:idx val="2"/>
              <c:layout>
                <c:manualLayout>
                  <c:x val="0.13893155063537849"/>
                  <c:y val="4.8914649557694194E-2"/>
                </c:manualLayout>
              </c:layout>
              <c:showVal val="1"/>
            </c:dLbl>
            <c:dLbl>
              <c:idx val="3"/>
              <c:layout>
                <c:manualLayout>
                  <c:x val="6.8223408955068787E-2"/>
                  <c:y val="0.12824017368199353"/>
                </c:manualLayout>
              </c:layout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 образ жизни</c:v>
                </c:pt>
                <c:pt idx="1">
                  <c:v>генетический фактор</c:v>
                </c:pt>
                <c:pt idx="2">
                  <c:v>условия жизни (климат, экология, местожительство)</c:v>
                </c:pt>
                <c:pt idx="3">
                  <c:v>здравоохранение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</c:v>
                </c:pt>
                <c:pt idx="1">
                  <c:v>0.2</c:v>
                </c:pt>
                <c:pt idx="2">
                  <c:v>0.2</c:v>
                </c:pt>
                <c:pt idx="3">
                  <c:v>0.1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249993503287385"/>
          <c:y val="0"/>
          <c:w val="0.33750000000000024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1 основная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0.3000000000000001</c:v>
                </c:pt>
                <c:pt idx="2" formatCode="0.00%">
                  <c:v>0.13900000000000001</c:v>
                </c:pt>
              </c:numCache>
            </c:numRef>
          </c:val>
        </c:ser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29B3E-E9C9-469E-84E2-9396C4BDF744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9FC2E-2A43-4E40-9252-AD021AEC9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zdorovei.ru/obraz.html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4800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ru-RU" sz="48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ru-RU" sz="4800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ru-RU" sz="48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ru-RU" sz="4800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ru-RU" sz="48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ru-RU" sz="4800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ru-RU" sz="48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ru-RU" sz="9800" b="1" dirty="0" smtClean="0">
                <a:solidFill>
                  <a:srgbClr val="C00000"/>
                </a:solidFill>
                <a:latin typeface="Monotype Corsiva" pitchFamily="66" charset="0"/>
              </a:rPr>
              <a:t>Здоровый ребенок  - </a:t>
            </a:r>
            <a:br>
              <a:rPr lang="ru-RU" sz="98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9800" b="1" dirty="0" smtClean="0">
                <a:solidFill>
                  <a:srgbClr val="C00000"/>
                </a:solidFill>
                <a:latin typeface="Monotype Corsiva" pitchFamily="66" charset="0"/>
              </a:rPr>
              <a:t>здоровое общество.</a:t>
            </a:r>
            <a:r>
              <a:rPr lang="ru-RU" sz="7300" b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73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6700" b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sz="67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73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ru-RU" sz="7300" dirty="0" smtClean="0">
                <a:solidFill>
                  <a:srgbClr val="C00000"/>
                </a:solidFill>
              </a:rPr>
              <a:t> 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8000"/>
                </a:solidFill>
              </a:rPr>
              <a:t>Здоровый образ жизни школьника включает: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8000"/>
                </a:solidFill>
              </a:rPr>
              <a:t>    правильное питание </a:t>
            </a:r>
            <a:br>
              <a:rPr lang="ru-RU" sz="4000" dirty="0" smtClean="0">
                <a:solidFill>
                  <a:srgbClr val="008000"/>
                </a:solidFill>
              </a:rPr>
            </a:br>
            <a:r>
              <a:rPr lang="ru-RU" sz="4000" dirty="0" smtClean="0">
                <a:solidFill>
                  <a:srgbClr val="008000"/>
                </a:solidFill>
              </a:rPr>
              <a:t>занятие физическими упражнениями </a:t>
            </a:r>
            <a:br>
              <a:rPr lang="ru-RU" sz="4000" dirty="0" smtClean="0">
                <a:solidFill>
                  <a:srgbClr val="008000"/>
                </a:solidFill>
              </a:rPr>
            </a:br>
            <a:r>
              <a:rPr lang="ru-RU" sz="4000" dirty="0" smtClean="0">
                <a:solidFill>
                  <a:srgbClr val="008000"/>
                </a:solidFill>
              </a:rPr>
              <a:t>закаливание </a:t>
            </a:r>
            <a:br>
              <a:rPr lang="ru-RU" sz="4000" dirty="0" smtClean="0">
                <a:solidFill>
                  <a:srgbClr val="008000"/>
                </a:solidFill>
              </a:rPr>
            </a:br>
            <a:r>
              <a:rPr lang="ru-RU" sz="4000" dirty="0" smtClean="0">
                <a:solidFill>
                  <a:srgbClr val="008000"/>
                </a:solidFill>
              </a:rPr>
              <a:t>соблюдение режима дня </a:t>
            </a:r>
            <a:br>
              <a:rPr lang="ru-RU" sz="4000" dirty="0" smtClean="0">
                <a:solidFill>
                  <a:srgbClr val="008000"/>
                </a:solidFill>
              </a:rPr>
            </a:br>
            <a:r>
              <a:rPr lang="ru-RU" sz="4000" dirty="0" smtClean="0">
                <a:solidFill>
                  <a:srgbClr val="008000"/>
                </a:solidFill>
              </a:rPr>
              <a:t>соблюдение норм гигиены </a:t>
            </a:r>
            <a:br>
              <a:rPr lang="ru-RU" sz="4000" dirty="0" smtClean="0">
                <a:solidFill>
                  <a:srgbClr val="008000"/>
                </a:solidFill>
              </a:rPr>
            </a:br>
            <a:r>
              <a:rPr lang="ru-RU" sz="4000" dirty="0" smtClean="0">
                <a:solidFill>
                  <a:srgbClr val="008000"/>
                </a:solidFill>
              </a:rPr>
              <a:t>отказ от вредных привычек. </a:t>
            </a:r>
            <a:br>
              <a:rPr lang="ru-RU" sz="4000" dirty="0" smtClean="0">
                <a:solidFill>
                  <a:srgbClr val="008000"/>
                </a:solidFill>
              </a:rPr>
            </a:br>
            <a:endParaRPr lang="ru-RU" sz="40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00CC"/>
                </a:solidFill>
                <a:latin typeface="+mn-lt"/>
              </a:rPr>
              <a:t/>
            </a:r>
            <a:br>
              <a:rPr lang="ru-RU" sz="3100" b="1" dirty="0" smtClean="0">
                <a:solidFill>
                  <a:srgbClr val="0000CC"/>
                </a:solidFill>
                <a:latin typeface="+mn-lt"/>
              </a:rPr>
            </a:br>
            <a:r>
              <a:rPr lang="ru-RU" sz="3100" b="1" dirty="0" smtClean="0">
                <a:solidFill>
                  <a:srgbClr val="0000CC"/>
                </a:solidFill>
                <a:latin typeface="+mn-lt"/>
              </a:rPr>
              <a:t>Здоровый образ жизни — </a:t>
            </a:r>
            <a:br>
              <a:rPr lang="ru-RU" sz="3100" b="1" dirty="0" smtClean="0">
                <a:solidFill>
                  <a:srgbClr val="0000CC"/>
                </a:solidFill>
                <a:latin typeface="+mn-lt"/>
              </a:rPr>
            </a:br>
            <a:r>
              <a:rPr lang="ru-RU" sz="3100" b="1" dirty="0" smtClean="0">
                <a:solidFill>
                  <a:srgbClr val="0000CC"/>
                </a:solidFill>
                <a:latin typeface="+mn-lt"/>
              </a:rPr>
              <a:t>это радость для больших и маленьких, но для его создания необходимо соблюдение нескольких условий: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solidFill>
                  <a:srgbClr val="CC00CC"/>
                </a:solidFill>
              </a:rPr>
              <a:t>образ жизни должен соответствовать возрасту ребенка;</a:t>
            </a:r>
          </a:p>
          <a:p>
            <a:pPr lvl="0"/>
            <a:r>
              <a:rPr lang="ru-RU" dirty="0" smtClean="0">
                <a:solidFill>
                  <a:srgbClr val="CC00CC"/>
                </a:solidFill>
              </a:rPr>
              <a:t>создание благоприятного морального климата, что проявляется в доброжелательности, готовности простить, понять, стремление прийти на помощь, сделать приятное друг другу, </a:t>
            </a:r>
          </a:p>
          <a:p>
            <a:r>
              <a:rPr lang="ru-RU" dirty="0" smtClean="0">
                <a:solidFill>
                  <a:srgbClr val="CC00CC"/>
                </a:solidFill>
              </a:rPr>
              <a:t>тесная искренняя дружба  детей, родителей. </a:t>
            </a:r>
            <a:br>
              <a:rPr lang="ru-RU" dirty="0" smtClean="0">
                <a:solidFill>
                  <a:srgbClr val="CC00CC"/>
                </a:solidFill>
              </a:rPr>
            </a:br>
            <a:r>
              <a:rPr lang="ru-RU" dirty="0" smtClean="0">
                <a:solidFill>
                  <a:srgbClr val="CC00CC"/>
                </a:solidFill>
              </a:rPr>
              <a:t>   педагогов. Общение — великая сила, которая  </a:t>
            </a:r>
            <a:br>
              <a:rPr lang="ru-RU" dirty="0" smtClean="0">
                <a:solidFill>
                  <a:srgbClr val="CC00CC"/>
                </a:solidFill>
              </a:rPr>
            </a:br>
            <a:r>
              <a:rPr lang="ru-RU" dirty="0" smtClean="0">
                <a:solidFill>
                  <a:srgbClr val="CC00CC"/>
                </a:solidFill>
              </a:rPr>
              <a:t>   помогает понять ход мыслей ребенка</a:t>
            </a:r>
            <a:br>
              <a:rPr lang="ru-RU" dirty="0" smtClean="0">
                <a:solidFill>
                  <a:srgbClr val="CC00CC"/>
                </a:solidFill>
              </a:rPr>
            </a:br>
            <a:r>
              <a:rPr lang="ru-RU" dirty="0" smtClean="0">
                <a:solidFill>
                  <a:srgbClr val="CC00CC"/>
                </a:solidFill>
              </a:rPr>
              <a:t>   и определить склонность к негативным   </a:t>
            </a:r>
            <a:br>
              <a:rPr lang="ru-RU" dirty="0" smtClean="0">
                <a:solidFill>
                  <a:srgbClr val="CC00CC"/>
                </a:solidFill>
              </a:rPr>
            </a:br>
            <a:r>
              <a:rPr lang="ru-RU" dirty="0" smtClean="0">
                <a:solidFill>
                  <a:srgbClr val="CC00CC"/>
                </a:solidFill>
              </a:rPr>
              <a:t>   поступкам, чтобы вовремя предотвратить их, </a:t>
            </a:r>
          </a:p>
          <a:p>
            <a:r>
              <a:rPr lang="ru-RU" dirty="0" smtClean="0">
                <a:solidFill>
                  <a:srgbClr val="CC00CC"/>
                </a:solidFill>
              </a:rPr>
              <a:t>повышенное внимание к состоянию здоровья   </a:t>
            </a:r>
            <a:br>
              <a:rPr lang="ru-RU" dirty="0" smtClean="0">
                <a:solidFill>
                  <a:srgbClr val="CC00CC"/>
                </a:solidFill>
              </a:rPr>
            </a:br>
            <a:r>
              <a:rPr lang="ru-RU" dirty="0" smtClean="0">
                <a:solidFill>
                  <a:srgbClr val="CC00CC"/>
                </a:solidFill>
              </a:rPr>
              <a:t>   детей.</a:t>
            </a:r>
            <a:endParaRPr lang="ru-RU" dirty="0">
              <a:solidFill>
                <a:srgbClr val="CC00CC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Autofit/>
          </a:bodyPr>
          <a:lstStyle/>
          <a:p>
            <a:pPr lvl="0" algn="l"/>
            <a:r>
              <a:rPr lang="ru-RU" sz="2800" dirty="0" smtClean="0">
                <a:solidFill>
                  <a:srgbClr val="CC00FF"/>
                </a:solidFill>
              </a:rPr>
              <a:t>	</a:t>
            </a:r>
            <a:r>
              <a:rPr lang="ru-RU" sz="3600" b="1" dirty="0" smtClean="0">
                <a:solidFill>
                  <a:srgbClr val="C00000"/>
                </a:solidFill>
              </a:rPr>
              <a:t>Подростковый возраст – это возраст самоутверждения и основной задачей взрослых становится – помочь понять, какие ценности главные в жизни. Дети пытаются самоутвердиться, занять свое место в этом мире, в семье, в школе, в классном коллективе и на улице.</a:t>
            </a:r>
            <a:r>
              <a:rPr lang="ru-RU" sz="3200" dirty="0" smtClean="0">
                <a:solidFill>
                  <a:srgbClr val="CC00FF"/>
                </a:solidFill>
              </a:rPr>
              <a:t/>
            </a:r>
            <a:br>
              <a:rPr lang="ru-RU" sz="3200" dirty="0" smtClean="0">
                <a:solidFill>
                  <a:srgbClr val="CC00FF"/>
                </a:solidFill>
              </a:rPr>
            </a:br>
            <a:r>
              <a:rPr lang="ru-RU" sz="3200" dirty="0" smtClean="0">
                <a:solidFill>
                  <a:srgbClr val="CC00FF"/>
                </a:solidFill>
              </a:rPr>
              <a:t>	</a:t>
            </a:r>
            <a:r>
              <a:rPr lang="ru-RU" sz="3200" b="1" dirty="0" smtClean="0">
                <a:solidFill>
                  <a:srgbClr val="0000CC"/>
                </a:solidFill>
              </a:rPr>
              <a:t>Задачей школы и родителей является – объяснить подростку, что красота (а ведь каждый из них хочет быть красивым и любимым) – это красота физическая, духовная, это здоровье</a:t>
            </a:r>
            <a:r>
              <a:rPr lang="ru-RU" sz="2800" b="1" dirty="0" smtClean="0">
                <a:solidFill>
                  <a:srgbClr val="0000CC"/>
                </a:solidFill>
              </a:rPr>
              <a:t>.</a:t>
            </a:r>
            <a:endParaRPr lang="ru-RU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>
                <a:solidFill>
                  <a:srgbClr val="C83406"/>
                </a:solidFill>
              </a:rPr>
              <a:t>Сведения о группах здоровья </a:t>
            </a:r>
            <a:br>
              <a:rPr lang="ru-RU" sz="5300" dirty="0" smtClean="0">
                <a:solidFill>
                  <a:srgbClr val="C83406"/>
                </a:solidFill>
              </a:rPr>
            </a:br>
            <a:r>
              <a:rPr lang="ru-RU" sz="5300" dirty="0" smtClean="0">
                <a:solidFill>
                  <a:srgbClr val="C83406"/>
                </a:solidFill>
              </a:rPr>
              <a:t>по школе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990099"/>
                </a:solidFill>
                <a:latin typeface="+mn-lt"/>
              </a:rPr>
              <a:t>Соблазны</a:t>
            </a:r>
            <a:endParaRPr lang="ru-RU" sz="7200" b="1" dirty="0">
              <a:solidFill>
                <a:srgbClr val="990099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00FF"/>
                </a:solidFill>
              </a:rPr>
              <a:t>Компьютер;</a:t>
            </a:r>
          </a:p>
          <a:p>
            <a:r>
              <a:rPr lang="ru-RU" sz="5400" dirty="0" smtClean="0">
                <a:solidFill>
                  <a:srgbClr val="0000FF"/>
                </a:solidFill>
              </a:rPr>
              <a:t>Телевизор;</a:t>
            </a:r>
          </a:p>
          <a:p>
            <a:r>
              <a:rPr lang="ru-RU" sz="5400" dirty="0" err="1" smtClean="0">
                <a:solidFill>
                  <a:srgbClr val="0000FF"/>
                </a:solidFill>
              </a:rPr>
              <a:t>Фастфуд</a:t>
            </a:r>
            <a:r>
              <a:rPr lang="ru-RU" sz="5400" dirty="0" smtClean="0">
                <a:solidFill>
                  <a:srgbClr val="0000FF"/>
                </a:solidFill>
              </a:rPr>
              <a:t>;</a:t>
            </a:r>
          </a:p>
          <a:p>
            <a:r>
              <a:rPr lang="ru-RU" sz="5400" dirty="0" smtClean="0">
                <a:solidFill>
                  <a:srgbClr val="0000FF"/>
                </a:solidFill>
              </a:rPr>
              <a:t>Вредные привычки </a:t>
            </a:r>
          </a:p>
          <a:p>
            <a:endParaRPr lang="ru-RU" sz="40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+mn-lt"/>
              </a:rPr>
              <a:t>Критерии здорового образа жизни</a:t>
            </a:r>
            <a:endParaRPr lang="ru-RU" sz="5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1</a:t>
            </a:r>
            <a:r>
              <a:rPr lang="ru-RU" sz="3600" b="1" dirty="0" smtClean="0">
                <a:solidFill>
                  <a:srgbClr val="0000FF"/>
                </a:solidFill>
                <a:latin typeface="Comic Sans MS" pitchFamily="66" charset="0"/>
              </a:rPr>
              <a:t>. Режим дня</a:t>
            </a:r>
            <a:r>
              <a:rPr lang="ru-RU" sz="3600" b="1" dirty="0" smtClean="0">
                <a:solidFill>
                  <a:srgbClr val="0000FF"/>
                </a:solidFill>
              </a:rPr>
              <a:t>. У каждого школьника должен быть четкий распорядок дня, чтобы он имел возможность не только все успевать, но и приучать свой организм к правильной работе и восстановлению. Для каждого школьника этот режим индивидуален и зависит от особенностей организма и общей загруженности.</a:t>
            </a:r>
            <a:r>
              <a:rPr lang="ru-RU" sz="3600" dirty="0" smtClean="0">
                <a:solidFill>
                  <a:srgbClr val="3399FF"/>
                </a:solidFill>
              </a:rPr>
              <a:t/>
            </a:r>
            <a:br>
              <a:rPr lang="ru-RU" sz="3600" dirty="0" smtClean="0">
                <a:solidFill>
                  <a:srgbClr val="3399FF"/>
                </a:solidFill>
              </a:rPr>
            </a:br>
            <a:endParaRPr lang="ru-RU" sz="3600" dirty="0">
              <a:solidFill>
                <a:srgbClr val="3399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Картинка 249 из 11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68991">
            <a:off x="1909210" y="4571038"/>
            <a:ext cx="2418861" cy="18141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482" name="Picture 2" descr="http://babblebox.ru/img/diet/123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83024">
            <a:off x="5826923" y="4651720"/>
            <a:ext cx="2369840" cy="17773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479928" cy="460851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2. Правильное </a:t>
            </a:r>
            <a:r>
              <a:rPr lang="ru-RU" sz="2400" b="1" dirty="0">
                <a:solidFill>
                  <a:srgbClr val="FF0000"/>
                </a:solidFill>
              </a:rPr>
              <a:t>питание </a:t>
            </a:r>
            <a:r>
              <a:rPr lang="ru-RU" sz="2400" dirty="0">
                <a:solidFill>
                  <a:srgbClr val="002060"/>
                </a:solidFill>
              </a:rPr>
              <a:t>– это то, о чем должны заботиться родители в первую очередь, желая увидеть своего ребенка здоровым. Некогда древнегреческий философ Сократ дал человечеству совет </a:t>
            </a:r>
            <a:r>
              <a:rPr lang="ru-RU" sz="2400" i="1" dirty="0">
                <a:solidFill>
                  <a:srgbClr val="002060"/>
                </a:solidFill>
              </a:rPr>
              <a:t>“Есть, чтобы жить, а не жить, чтобы есть”</a:t>
            </a:r>
            <a:r>
              <a:rPr lang="ru-RU" sz="2400" dirty="0">
                <a:solidFill>
                  <a:srgbClr val="002060"/>
                </a:solidFill>
              </a:rPr>
              <a:t>. Никто еще не оспорил Сократа, но следуют его советам немногие. </a:t>
            </a:r>
            <a:r>
              <a:rPr lang="ru-RU" sz="2400" dirty="0" smtClean="0"/>
              <a:t>В школьный период у подростков происходит гормональная перестройка организма и ускоряется процесс роста. Поэтому рацион питания школьника должен покрывать все энергетические потребности организма. У школьника не должно возникать проблем по причине неправильного питания. </a:t>
            </a:r>
            <a:r>
              <a:rPr lang="ru-RU" sz="2400" dirty="0" smtClean="0">
                <a:solidFill>
                  <a:srgbClr val="002060"/>
                </a:solidFill>
              </a:rPr>
              <a:t>Родителям </a:t>
            </a:r>
            <a:r>
              <a:rPr lang="ru-RU" sz="2400" dirty="0">
                <a:solidFill>
                  <a:srgbClr val="002060"/>
                </a:solidFill>
              </a:rPr>
              <a:t>нельзя забывать о том, что соблюдение режима питания – основа здорового образа жизни. Правильное питание организовать не просто. Нужно заботиться о том, чтобы в рационе ребенка правильно сочетались различные продукты и химические вещества.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ЗДОРОВЫЙ ОБРАЗ ЖИЗНИ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4139952" y="476672"/>
            <a:ext cx="4604518" cy="6025281"/>
          </a:xfrm>
        </p:spPr>
        <p:txBody>
          <a:bodyPr>
            <a:normAutofit fontScale="85000" lnSpcReduction="20000"/>
          </a:bodyPr>
          <a:lstStyle/>
          <a:p>
            <a:pPr algn="just">
              <a:buFontTx/>
              <a:buNone/>
              <a:defRPr/>
            </a:pPr>
            <a:r>
              <a:rPr lang="ru-RU" sz="3100" b="1" dirty="0" smtClean="0">
                <a:solidFill>
                  <a:srgbClr val="00FFFF"/>
                </a:solidFill>
              </a:rPr>
              <a:t>        </a:t>
            </a:r>
            <a:r>
              <a:rPr lang="ru-RU" sz="3100" b="1" dirty="0" smtClean="0">
                <a:solidFill>
                  <a:srgbClr val="FF0000"/>
                </a:solidFill>
              </a:rPr>
              <a:t>Завтрак</a:t>
            </a: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r>
              <a:rPr lang="ru-RU" sz="3100" b="1" dirty="0">
                <a:solidFill>
                  <a:srgbClr val="002060"/>
                </a:solidFill>
              </a:rPr>
              <a:t>должен быть достаточно питательным. Хорошее «топливо» для мозга – сахар. Однако, помимо сладкого, первый прием пищи должен быть насыщен и другими пищевыми веществами, в том числе, сложными углеводами, которые также необходимы для умственной деятельности. Поэтому неплохой выбор на завтрак – каша (в том числе </a:t>
            </a:r>
            <a:r>
              <a:rPr lang="ru-RU" sz="3100" b="1" dirty="0" smtClean="0">
                <a:solidFill>
                  <a:srgbClr val="002060"/>
                </a:solidFill>
              </a:rPr>
              <a:t>овсяная</a:t>
            </a:r>
            <a:r>
              <a:rPr lang="ru-RU" sz="3100" b="1" dirty="0">
                <a:solidFill>
                  <a:srgbClr val="002060"/>
                </a:solidFill>
              </a:rPr>
              <a:t>), тосты, хлопья или мюсли, яйца, соки, йогурты, овощи и фрукты. 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35843" name="Picture 1" descr="C:\Documents and Settings\Ольга Владимировна.D59F57820155412\Мои документы\Мои рисунки\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857250"/>
            <a:ext cx="2978150" cy="2286000"/>
          </a:xfrm>
          <a:prstGeom prst="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</p:spPr>
      </p:pic>
      <p:pic>
        <p:nvPicPr>
          <p:cNvPr id="35844" name="Picture 2" descr="food_scho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861048"/>
            <a:ext cx="3486150" cy="2071688"/>
          </a:xfrm>
          <a:prstGeom prst="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ЗДОРОВЫЙ ОБРАЗ ЖИЗНИ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88" y="142875"/>
            <a:ext cx="8229600" cy="714357"/>
          </a:xfrm>
        </p:spPr>
        <p:txBody>
          <a:bodyPr/>
          <a:lstStyle/>
          <a:p>
            <a:pPr algn="ctr">
              <a:defRPr/>
            </a:pPr>
            <a:r>
              <a:rPr lang="ru-RU" sz="3600" b="1" u="sng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Полноценное питание</a:t>
            </a:r>
            <a:endParaRPr lang="ru-RU" sz="3600" b="1" u="sng" dirty="0">
              <a:solidFill>
                <a:srgbClr val="002060"/>
              </a:solidFill>
            </a:endParaRPr>
          </a:p>
        </p:txBody>
      </p:sp>
      <p:pic>
        <p:nvPicPr>
          <p:cNvPr id="4" name="Picture 8" descr="C:\Documents and Settings\Ольга Владимировна.D59F57820155412\Мои документы\Мои рисунки\1642_bi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71604" y="1000108"/>
            <a:ext cx="1321680" cy="1857370"/>
          </a:xfrm>
          <a:ln w="38100">
            <a:solidFill>
              <a:srgbClr val="00FFFF"/>
            </a:solidFill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51520" y="3068960"/>
            <a:ext cx="388843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</a:rPr>
              <a:t>Если  школьник будет питаться рационально, разнообразно, ежедневно получая все необходимые его организму вещества, то вы скоро заметите, что чадо радует вас не только хорошим настроением и здоровым цветом лица, но и пятерками в дневнике.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211960" y="1196752"/>
            <a:ext cx="4752528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РЕБЕНОК ШКОЛЬНОГО ВОЗРАСТА </a:t>
            </a:r>
          </a:p>
          <a:p>
            <a:pPr algn="ctr"/>
            <a:r>
              <a:rPr lang="ru-RU" b="1" u="sng" dirty="0">
                <a:solidFill>
                  <a:srgbClr val="C00000"/>
                </a:solidFill>
              </a:rPr>
              <a:t>ДОЛЖЕН ЕЖЕДНЕВНО ПОЛУЧАТЬ: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Сливочное масло: 30–40 г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Растительное масло: 15–20 г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Хлеб (пшеничный и ржаной): 200–300 г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Крупы и макаронные изделия: 40–60 г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Картофель: 200–300 г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Овощи: 300–400 г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Фрукты свежие: 200–300 г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Сок: 150–200 мл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Сахар: 50–70 г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Кондитерские изделия: 20–30 г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Молоко, молочные продукты: 300–400 г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Мясо птицы (филе): 100–130 г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Рыба (филе): 50–70 г 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ЗДОРОВЫЙ ОБРАЗ ЖИЗНИ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620688"/>
            <a:ext cx="3659188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95536" y="3356992"/>
            <a:ext cx="829017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</a:rPr>
              <a:t>      Главное </a:t>
            </a:r>
            <a:r>
              <a:rPr lang="ru-RU" sz="2800" b="1" dirty="0">
                <a:solidFill>
                  <a:srgbClr val="002060"/>
                </a:solidFill>
              </a:rPr>
              <a:t>правило, о котором часто забывают родители, – питание должно быть </a:t>
            </a:r>
            <a:r>
              <a:rPr lang="ru-RU" sz="2800" b="1" dirty="0">
                <a:solidFill>
                  <a:srgbClr val="FF0000"/>
                </a:solidFill>
              </a:rPr>
              <a:t>разнообразным</a:t>
            </a:r>
            <a:r>
              <a:rPr lang="ru-RU" sz="2800" b="1" dirty="0">
                <a:solidFill>
                  <a:srgbClr val="002060"/>
                </a:solidFill>
              </a:rPr>
              <a:t>. Это важнейший фактор, который способствует нормальному интеллектуальному и физическому развитию ребенка.</a:t>
            </a:r>
          </a:p>
        </p:txBody>
      </p:sp>
      <p:grpSp>
        <p:nvGrpSpPr>
          <p:cNvPr id="2" name="Группа 10"/>
          <p:cNvGrpSpPr/>
          <p:nvPr/>
        </p:nvGrpSpPr>
        <p:grpSpPr>
          <a:xfrm>
            <a:off x="6516216" y="692696"/>
            <a:ext cx="2376264" cy="1944216"/>
            <a:chOff x="1475656" y="620688"/>
            <a:chExt cx="3096344" cy="2318482"/>
          </a:xfrm>
        </p:grpSpPr>
        <p:pic>
          <p:nvPicPr>
            <p:cNvPr id="17410" name="Picture 2" descr="http://img.perezhilton.com/wp-content/uploads/2008/06/atheburger__oPt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75656" y="620688"/>
              <a:ext cx="3096344" cy="231848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cxnSp>
          <p:nvCxnSpPr>
            <p:cNvPr id="8" name="Прямая соединительная линия 7"/>
            <p:cNvCxnSpPr/>
            <p:nvPr/>
          </p:nvCxnSpPr>
          <p:spPr>
            <a:xfrm>
              <a:off x="1475656" y="620688"/>
              <a:ext cx="3096344" cy="230425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1475656" y="620688"/>
              <a:ext cx="3096344" cy="230425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7"/>
          <p:cNvGrpSpPr/>
          <p:nvPr/>
        </p:nvGrpSpPr>
        <p:grpSpPr>
          <a:xfrm>
            <a:off x="251520" y="620688"/>
            <a:ext cx="2232248" cy="2088232"/>
            <a:chOff x="251520" y="620688"/>
            <a:chExt cx="2232248" cy="2088232"/>
          </a:xfrm>
        </p:grpSpPr>
        <p:pic>
          <p:nvPicPr>
            <p:cNvPr id="13" name="Рисунок 12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1520" y="620688"/>
              <a:ext cx="2232248" cy="208823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cxnSp>
          <p:nvCxnSpPr>
            <p:cNvPr id="15" name="Прямая соединительная линия 14"/>
            <p:cNvCxnSpPr/>
            <p:nvPr/>
          </p:nvCxnSpPr>
          <p:spPr>
            <a:xfrm>
              <a:off x="251520" y="692696"/>
              <a:ext cx="2232248" cy="201622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H="1">
              <a:off x="251520" y="620688"/>
              <a:ext cx="2160240" cy="201622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ЗДОРОВЫЙ ОБРАЗ ЖИЗНИ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Rectangle 1"/>
          <p:cNvSpPr>
            <a:spLocks noGrp="1" noChangeArrowheads="1"/>
          </p:cNvSpPr>
          <p:nvPr>
            <p:ph idx="1"/>
          </p:nvPr>
        </p:nvSpPr>
        <p:spPr>
          <a:xfrm>
            <a:off x="304800" y="-59210"/>
            <a:ext cx="8534400" cy="6740307"/>
          </a:xfrm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ctr">
            <a:spAutoFit/>
          </a:bodyPr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ru-RU" sz="4400" b="1" dirty="0" smtClean="0">
                <a:solidFill>
                  <a:srgbClr val="C00000"/>
                </a:solidFill>
              </a:rPr>
              <a:t>Закон “Об образовании” (ст.18) возлагает всю ответственность за воспитание детей на семью, а все остальные социальные институты (в том числе школьные учреждения) призваны содействовать и дополнять семейную воспитательную деятельность.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ru-RU" sz="4000" dirty="0" smtClean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6600"/>
                </a:solidFill>
                <a:latin typeface="+mn-lt"/>
              </a:rPr>
              <a:t>3. Физическая активность. Школьник должен вести подвижный образ жизни в сочетании с физическими упражнениями. Необходимо следить только за тем, чтобы организм не был перегружен.</a:t>
            </a:r>
            <a:endParaRPr lang="ru-RU" sz="4800" b="1" dirty="0">
              <a:solidFill>
                <a:srgbClr val="0066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04996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+mn-lt"/>
              </a:rPr>
              <a:t>4. Отсутствие вредных привычек. Полный запрет на курение и употребление алкоголя позволит школьнику сохранить здоровье на много лет. Именно вредные привычки оказывают наиболее негативное влияние на здоровье современных школьников и в будущем могут привести к большим проблемам.</a:t>
            </a:r>
            <a:br>
              <a:rPr lang="ru-RU" sz="4000" b="1" dirty="0" smtClean="0">
                <a:solidFill>
                  <a:srgbClr val="C00000"/>
                </a:solidFill>
                <a:latin typeface="+mn-lt"/>
              </a:rPr>
            </a:br>
            <a:endParaRPr lang="ru-RU" sz="40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00CC"/>
                </a:solidFill>
                <a:latin typeface="+mn-lt"/>
              </a:rPr>
              <a:t>Результатом здорового образа жизни подростков является физическое и нравственное здоровье. Не случайно в народе говорят:</a:t>
            </a:r>
            <a:br>
              <a:rPr lang="ru-RU" sz="4800" b="1" dirty="0" smtClean="0">
                <a:solidFill>
                  <a:srgbClr val="0000CC"/>
                </a:solidFill>
                <a:latin typeface="+mn-lt"/>
              </a:rPr>
            </a:br>
            <a:r>
              <a:rPr lang="ru-RU" sz="4800" b="1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  <a:latin typeface="Comic Sans MS" pitchFamily="66" charset="0"/>
              </a:rPr>
              <a:t>“В здоровом теле —</a:t>
            </a:r>
            <a:br>
              <a:rPr lang="ru-RU" sz="48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Comic Sans MS" pitchFamily="66" charset="0"/>
              </a:rPr>
              <a:t> здоровый дух”.</a:t>
            </a:r>
            <a:r>
              <a:rPr lang="ru-RU" sz="4800" b="1" dirty="0" smtClean="0">
                <a:solidFill>
                  <a:srgbClr val="0000CC"/>
                </a:solidFill>
                <a:latin typeface="+mn-lt"/>
              </a:rPr>
              <a:t/>
            </a:r>
            <a:br>
              <a:rPr lang="ru-RU" sz="4800" b="1" dirty="0" smtClean="0">
                <a:solidFill>
                  <a:srgbClr val="0000CC"/>
                </a:solidFill>
                <a:latin typeface="+mn-lt"/>
              </a:rPr>
            </a:br>
            <a:endParaRPr lang="ru-RU" sz="4800" b="1" dirty="0">
              <a:solidFill>
                <a:srgbClr val="0000C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42918"/>
            <a:ext cx="8046636" cy="54292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4200" b="1" dirty="0">
                <a:solidFill>
                  <a:srgbClr val="002060"/>
                </a:solidFill>
              </a:rPr>
              <a:t>Быть здоровым - естественное стремление человека. Здоровье означает не просто отсутствие болезней, но и физическое, психическое и социальное благополучие</a:t>
            </a:r>
            <a:r>
              <a:rPr lang="ru-RU" sz="4200" b="1" dirty="0" smtClean="0">
                <a:solidFill>
                  <a:srgbClr val="002060"/>
                </a:solidFill>
              </a:rPr>
              <a:t>.</a:t>
            </a:r>
          </a:p>
          <a:p>
            <a:pPr algn="ctr">
              <a:buNone/>
            </a:pPr>
            <a:endParaRPr lang="ru-RU" sz="4200" b="1" u="sng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200" b="1" u="sng" dirty="0" smtClean="0">
                <a:solidFill>
                  <a:srgbClr val="C00000"/>
                </a:solidFill>
              </a:rPr>
              <a:t>ВИДЫ ЗДОРОВЬЯ</a:t>
            </a:r>
          </a:p>
          <a:p>
            <a:pPr marL="514350" indent="-514350" algn="ctr">
              <a:buFont typeface="Wingdings" pitchFamily="2" charset="2"/>
              <a:buChar char="v"/>
            </a:pPr>
            <a:r>
              <a:rPr lang="ru-RU" sz="4200" b="1" dirty="0" smtClean="0">
                <a:solidFill>
                  <a:srgbClr val="00B050"/>
                </a:solidFill>
              </a:rPr>
              <a:t>Физическое здоровье</a:t>
            </a:r>
          </a:p>
          <a:p>
            <a:pPr marL="514350" indent="-514350" algn="ctr">
              <a:buFont typeface="Wingdings" pitchFamily="2" charset="2"/>
              <a:buChar char="v"/>
            </a:pPr>
            <a:r>
              <a:rPr lang="ru-RU" sz="4200" b="1" dirty="0" smtClean="0">
                <a:solidFill>
                  <a:srgbClr val="00B050"/>
                </a:solidFill>
              </a:rPr>
              <a:t>Психическое здоровье</a:t>
            </a:r>
          </a:p>
          <a:p>
            <a:pPr marL="514350" indent="-514350" algn="ctr">
              <a:buFont typeface="Wingdings" pitchFamily="2" charset="2"/>
              <a:buChar char="v"/>
            </a:pPr>
            <a:r>
              <a:rPr lang="ru-RU" sz="4200" b="1" dirty="0" smtClean="0">
                <a:solidFill>
                  <a:srgbClr val="00B050"/>
                </a:solidFill>
              </a:rPr>
              <a:t>Нравственное здоровье</a:t>
            </a:r>
          </a:p>
          <a:p>
            <a:pPr algn="ctr">
              <a:buNone/>
            </a:pPr>
            <a:endParaRPr lang="ru-RU" sz="4200" b="1" dirty="0" smtClean="0"/>
          </a:p>
          <a:p>
            <a:pPr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304800"/>
            <a:ext cx="7921852" cy="4756444"/>
          </a:xfrm>
        </p:spPr>
        <p:txBody>
          <a:bodyPr>
            <a:noAutofit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Физическое </a:t>
            </a:r>
            <a:r>
              <a:rPr lang="ru-RU" sz="3600" b="1" dirty="0">
                <a:solidFill>
                  <a:srgbClr val="C00000"/>
                </a:solidFill>
              </a:rPr>
              <a:t>здоровье </a:t>
            </a:r>
            <a:r>
              <a:rPr lang="ru-RU" sz="3600" b="1" dirty="0">
                <a:solidFill>
                  <a:srgbClr val="002060"/>
                </a:solidFill>
              </a:rPr>
              <a:t>- это естественное состояние организма, </a:t>
            </a:r>
            <a:r>
              <a:rPr lang="ru-RU" sz="3600" b="1" dirty="0" smtClean="0">
                <a:solidFill>
                  <a:srgbClr val="002060"/>
                </a:solidFill>
              </a:rPr>
              <a:t>обусловленное нормальным </a:t>
            </a:r>
            <a:r>
              <a:rPr lang="ru-RU" sz="3600" b="1" dirty="0">
                <a:solidFill>
                  <a:srgbClr val="002060"/>
                </a:solidFill>
              </a:rPr>
              <a:t>функционированием всех его органов и систем. Если хорошо работают все органы и системы, то и весь организм человека (система саморегулирующаяся) правильно функционирует и развивается</a:t>
            </a:r>
            <a:r>
              <a:rPr lang="ru-RU" sz="3600" b="1" dirty="0" smtClean="0">
                <a:solidFill>
                  <a:srgbClr val="002060"/>
                </a:solidFill>
              </a:rPr>
              <a:t>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76200"/>
            <a:ext cx="8529112" cy="6019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Психическое </a:t>
            </a:r>
            <a:r>
              <a:rPr lang="ru-RU" sz="4400" b="1" dirty="0" smtClean="0">
                <a:solidFill>
                  <a:srgbClr val="C00000"/>
                </a:solidFill>
              </a:rPr>
              <a:t>здоровье </a:t>
            </a:r>
            <a:r>
              <a:rPr lang="ru-RU" sz="4400" b="1" dirty="0" smtClean="0">
                <a:solidFill>
                  <a:schemeClr val="tx2"/>
                </a:solidFill>
              </a:rPr>
              <a:t>-</a:t>
            </a:r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</a:rPr>
              <a:t>зависит </a:t>
            </a:r>
            <a:r>
              <a:rPr lang="ru-RU" sz="4400" b="1" dirty="0" smtClean="0">
                <a:solidFill>
                  <a:srgbClr val="002060"/>
                </a:solidFill>
              </a:rPr>
              <a:t>от состояния головного мозга, оно характеризуется уровнем и качеством мышления, развитием внимания и памяти, степенью эмоциональной устойчивости, развитием волевых качеств.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496944" cy="56886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     </a:t>
            </a:r>
            <a:r>
              <a:rPr lang="ru-RU" sz="2800" b="1" dirty="0" smtClean="0">
                <a:solidFill>
                  <a:srgbClr val="C00000"/>
                </a:solidFill>
              </a:rPr>
              <a:t>Нравственное </a:t>
            </a:r>
            <a:r>
              <a:rPr lang="ru-RU" sz="2800" b="1" dirty="0" smtClean="0">
                <a:solidFill>
                  <a:srgbClr val="C00000"/>
                </a:solidFill>
              </a:rPr>
              <a:t>здоровье </a:t>
            </a:r>
            <a:r>
              <a:rPr lang="ru-RU" sz="2800" b="1" dirty="0" smtClean="0">
                <a:solidFill>
                  <a:srgbClr val="000066"/>
                </a:solidFill>
              </a:rPr>
              <a:t>-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000066"/>
                </a:solidFill>
              </a:rPr>
              <a:t>определяется теми моральными принципами, которые являются основой социальной жизни человека, т.е. жизни в определенном человеческом обществе. Отличительными признаками нравственного здоровья человека являются, прежде всего, сознательное отношение к труду, овладение сокровищами культуры, активное неприятие нравов и привычек, противоречащих нормальному образу жизни. Поэтому социальное здоровье считается высшей мерой человеческого здоровья.</a:t>
            </a:r>
            <a:endParaRPr lang="ru-RU" sz="2800" b="1" dirty="0">
              <a:solidFill>
                <a:srgbClr val="00006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ЗДОРОВЫЙ ОБРАЗ ЖИЗНИ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b="1" dirty="0" smtClean="0">
                <a:solidFill>
                  <a:srgbClr val="C00000"/>
                </a:solidFill>
                <a:latin typeface="+mn-lt"/>
              </a:rPr>
              <a:t>Основные принципы поддержки подростка</a:t>
            </a:r>
            <a:r>
              <a:rPr lang="ru-RU" sz="4900" b="1" dirty="0" smtClean="0">
                <a:solidFill>
                  <a:srgbClr val="C00000"/>
                </a:solidFill>
                <a:latin typeface="+mn-lt"/>
              </a:rPr>
              <a:t>:</a:t>
            </a:r>
            <a:r>
              <a:rPr lang="ru-RU" sz="49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4900" dirty="0" smtClean="0">
                <a:solidFill>
                  <a:srgbClr val="C00000"/>
                </a:solidFill>
              </a:rPr>
              <a:t/>
            </a:r>
            <a:br>
              <a:rPr lang="ru-RU" sz="4900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66"/>
                </a:solidFill>
              </a:rPr>
              <a:t>терпение                     </a:t>
            </a:r>
          </a:p>
          <a:p>
            <a:r>
              <a:rPr lang="ru-RU" sz="2800" b="1" dirty="0" smtClean="0">
                <a:solidFill>
                  <a:srgbClr val="000066"/>
                </a:solidFill>
              </a:rPr>
              <a:t>внимание           </a:t>
            </a:r>
          </a:p>
          <a:p>
            <a:r>
              <a:rPr lang="ru-RU" sz="2800" b="1" dirty="0" smtClean="0">
                <a:solidFill>
                  <a:srgbClr val="000066"/>
                </a:solidFill>
              </a:rPr>
              <a:t> тактичность и деликатность </a:t>
            </a:r>
          </a:p>
          <a:p>
            <a:pPr lvl="0"/>
            <a:r>
              <a:rPr lang="ru-RU" sz="2800" b="1" dirty="0" smtClean="0">
                <a:solidFill>
                  <a:srgbClr val="000066"/>
                </a:solidFill>
              </a:rPr>
              <a:t>точные используемые слова, как важного инструмента в отношениях </a:t>
            </a:r>
          </a:p>
          <a:p>
            <a:pPr lvl="0"/>
            <a:r>
              <a:rPr lang="ru-RU" sz="2800" b="1" dirty="0" smtClean="0">
                <a:solidFill>
                  <a:srgbClr val="000066"/>
                </a:solidFill>
              </a:rPr>
              <a:t>умение поставить себя на место ребенка </a:t>
            </a:r>
          </a:p>
          <a:p>
            <a:pPr lvl="0"/>
            <a:r>
              <a:rPr lang="ru-RU" sz="2800" b="1" dirty="0" smtClean="0">
                <a:solidFill>
                  <a:srgbClr val="000066"/>
                </a:solidFill>
              </a:rPr>
              <a:t>гибкая система контроля, не довлеющая, над сознанием ребенка и поддерживающая его </a:t>
            </a:r>
          </a:p>
          <a:p>
            <a:r>
              <a:rPr lang="ru-RU" sz="2800" b="1" dirty="0" smtClean="0">
                <a:solidFill>
                  <a:srgbClr val="000066"/>
                </a:solidFill>
              </a:rPr>
              <a:t>ознакомление подростка с научными фактами и сведениями о вреде вредных привычек</a:t>
            </a:r>
            <a:endParaRPr lang="ru-RU" sz="28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6600CC"/>
                </a:solidFill>
                <a:latin typeface="+mn-lt"/>
              </a:rPr>
              <a:t/>
            </a:r>
            <a:br>
              <a:rPr lang="ru-RU" dirty="0" smtClean="0">
                <a:solidFill>
                  <a:srgbClr val="6600CC"/>
                </a:solidFill>
                <a:latin typeface="+mn-lt"/>
              </a:rPr>
            </a:br>
            <a:r>
              <a:rPr lang="ru-RU" b="1" dirty="0" smtClean="0">
                <a:solidFill>
                  <a:srgbClr val="C00000"/>
                </a:solidFill>
                <a:latin typeface="+mn-lt"/>
              </a:rPr>
              <a:t>Нельзя забывать о том, что семья для подростка – это опора, именно </a:t>
            </a:r>
            <a:br>
              <a:rPr lang="ru-RU" b="1" dirty="0" smtClean="0">
                <a:solidFill>
                  <a:srgbClr val="C00000"/>
                </a:solidFill>
                <a:latin typeface="+mn-lt"/>
              </a:rPr>
            </a:br>
            <a:r>
              <a:rPr lang="ru-RU" b="1" dirty="0" smtClean="0">
                <a:solidFill>
                  <a:srgbClr val="C00000"/>
                </a:solidFill>
                <a:latin typeface="+mn-lt"/>
              </a:rPr>
              <a:t>в семье ребенок должен чувствовать себя защищенным, нужным </a:t>
            </a:r>
            <a:br>
              <a:rPr lang="ru-RU" b="1" dirty="0" smtClean="0">
                <a:solidFill>
                  <a:srgbClr val="C00000"/>
                </a:solidFill>
                <a:latin typeface="+mn-lt"/>
              </a:rPr>
            </a:br>
            <a:r>
              <a:rPr lang="ru-RU" b="1" dirty="0" smtClean="0">
                <a:solidFill>
                  <a:srgbClr val="C00000"/>
                </a:solidFill>
                <a:latin typeface="+mn-lt"/>
              </a:rPr>
              <a:t>и понятым. </a:t>
            </a:r>
            <a:br>
              <a:rPr lang="ru-RU" b="1" dirty="0" smtClean="0">
                <a:solidFill>
                  <a:srgbClr val="C00000"/>
                </a:solidFill>
                <a:latin typeface="+mn-lt"/>
              </a:rPr>
            </a:br>
            <a:r>
              <a:rPr lang="ru-RU" b="1" dirty="0" smtClean="0">
                <a:solidFill>
                  <a:srgbClr val="C00000"/>
                </a:solidFill>
                <a:latin typeface="+mn-lt"/>
              </a:rPr>
              <a:t>Именно в семье закладывается самооценка ребенка, его отношения к самому себе и к окружающим его людям.</a:t>
            </a:r>
            <a:br>
              <a:rPr lang="ru-RU" b="1" dirty="0" smtClean="0">
                <a:solidFill>
                  <a:srgbClr val="C00000"/>
                </a:solidFill>
                <a:latin typeface="+mn-lt"/>
              </a:rPr>
            </a:br>
            <a:r>
              <a:rPr lang="ru-RU" b="1" dirty="0" smtClean="0">
                <a:solidFill>
                  <a:srgbClr val="C00000"/>
                </a:solidFill>
                <a:latin typeface="+mn-lt"/>
              </a:rPr>
              <a:t> </a:t>
            </a:r>
            <a:r>
              <a:rPr lang="ru-RU" dirty="0" smtClean="0">
                <a:solidFill>
                  <a:srgbClr val="6600CC"/>
                </a:solidFill>
                <a:latin typeface="+mn-lt"/>
              </a:rPr>
              <a:t/>
            </a:r>
            <a:br>
              <a:rPr lang="ru-RU" dirty="0" smtClean="0">
                <a:solidFill>
                  <a:srgbClr val="6600CC"/>
                </a:solidFill>
                <a:latin typeface="+mn-lt"/>
              </a:rPr>
            </a:br>
            <a:endParaRPr lang="ru-RU" dirty="0">
              <a:solidFill>
                <a:srgbClr val="6600C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00018"/>
            <a:ext cx="8462744" cy="6169342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6600"/>
                </a:solidFill>
              </a:rPr>
              <a:t> </a:t>
            </a:r>
            <a:r>
              <a:rPr lang="ru-RU" sz="3400" b="1" dirty="0" smtClean="0">
                <a:solidFill>
                  <a:srgbClr val="006600"/>
                </a:solidFill>
              </a:rPr>
              <a:t>           Важно</a:t>
            </a:r>
            <a:r>
              <a:rPr lang="ru-RU" sz="3400" b="1" dirty="0">
                <a:solidFill>
                  <a:srgbClr val="006600"/>
                </a:solidFill>
              </a:rPr>
              <a:t>, чтобы по мере освоения ЗОЖ у каждого ребенка формировались чувства нежности и любви к самому себе, настроение особой радости от понимания своей уникальности, неповторимости, безграничности своих творческих возможностей, чувство доверия к миру и людям</a:t>
            </a:r>
            <a:r>
              <a:rPr lang="ru-RU" sz="3400" b="1" dirty="0" smtClean="0">
                <a:solidFill>
                  <a:srgbClr val="006600"/>
                </a:solidFill>
              </a:rPr>
              <a:t>.</a:t>
            </a:r>
          </a:p>
          <a:p>
            <a:pPr algn="ctr">
              <a:buNone/>
            </a:pPr>
            <a:r>
              <a:rPr lang="ru-RU" sz="3400" dirty="0" smtClean="0"/>
              <a:t> </a:t>
            </a:r>
            <a:r>
              <a:rPr lang="ru-RU" sz="3400" dirty="0"/>
              <a:t/>
            </a:r>
            <a:br>
              <a:rPr lang="ru-RU" sz="3400" dirty="0"/>
            </a:br>
            <a:r>
              <a:rPr lang="ru-RU" sz="5800" b="1" i="1" dirty="0">
                <a:solidFill>
                  <a:srgbClr val="FF0000"/>
                </a:solidFill>
              </a:rPr>
              <a:t>Помните: </a:t>
            </a:r>
            <a:endParaRPr lang="ru-RU" sz="3400" b="1" i="1" dirty="0" smtClean="0">
              <a:solidFill>
                <a:srgbClr val="FF0000"/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ru-RU" sz="5100" b="1" dirty="0" smtClean="0">
                <a:solidFill>
                  <a:srgbClr val="0000FF"/>
                </a:solidFill>
              </a:rPr>
              <a:t>если </a:t>
            </a:r>
            <a:r>
              <a:rPr lang="ru-RU" sz="5100" b="1" dirty="0">
                <a:solidFill>
                  <a:srgbClr val="0000FF"/>
                </a:solidFill>
              </a:rPr>
              <a:t>ребенка часто подбадривают - он учится уверенности </a:t>
            </a:r>
            <a:r>
              <a:rPr lang="ru-RU" sz="5100" b="1" dirty="0" smtClean="0">
                <a:solidFill>
                  <a:srgbClr val="0000FF"/>
                </a:solidFill>
              </a:rPr>
              <a:t>в себе</a:t>
            </a:r>
            <a:r>
              <a:rPr lang="ru-RU" sz="5100" b="1" dirty="0">
                <a:solidFill>
                  <a:srgbClr val="0000FF"/>
                </a:solidFill>
              </a:rPr>
              <a:t>, </a:t>
            </a:r>
            <a:endParaRPr lang="ru-RU" sz="5100" b="1" dirty="0" smtClean="0">
              <a:solidFill>
                <a:srgbClr val="0000FF"/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ru-RU" sz="5100" b="1" dirty="0" smtClean="0">
                <a:solidFill>
                  <a:srgbClr val="0000FF"/>
                </a:solidFill>
              </a:rPr>
              <a:t>если </a:t>
            </a:r>
            <a:r>
              <a:rPr lang="ru-RU" sz="5100" b="1" dirty="0">
                <a:solidFill>
                  <a:srgbClr val="0000FF"/>
                </a:solidFill>
              </a:rPr>
              <a:t>ребенок живет с чувством безопасности - он учится верить, </a:t>
            </a:r>
            <a:endParaRPr lang="ru-RU" sz="5100" b="1" dirty="0" smtClean="0">
              <a:solidFill>
                <a:srgbClr val="0000FF"/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ru-RU" sz="5100" b="1" dirty="0" smtClean="0">
                <a:solidFill>
                  <a:srgbClr val="0000FF"/>
                </a:solidFill>
              </a:rPr>
              <a:t>если </a:t>
            </a:r>
            <a:r>
              <a:rPr lang="ru-RU" sz="5100" b="1" dirty="0">
                <a:solidFill>
                  <a:srgbClr val="0000FF"/>
                </a:solidFill>
              </a:rPr>
              <a:t>ребенку удается достигать желаемого - он учится надежде, </a:t>
            </a:r>
            <a:endParaRPr lang="ru-RU" sz="5100" b="1" dirty="0" smtClean="0">
              <a:solidFill>
                <a:srgbClr val="0000FF"/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ru-RU" sz="5100" b="1" dirty="0" smtClean="0">
                <a:solidFill>
                  <a:srgbClr val="0000FF"/>
                </a:solidFill>
              </a:rPr>
              <a:t>если </a:t>
            </a:r>
            <a:r>
              <a:rPr lang="ru-RU" sz="5100" b="1" dirty="0">
                <a:solidFill>
                  <a:srgbClr val="0000FF"/>
                </a:solidFill>
              </a:rPr>
              <a:t>ребенок живет в атмосфере дружбы и чувствует себя нужным - он учится находить в </a:t>
            </a:r>
            <a:r>
              <a:rPr lang="ru-RU" sz="5100" b="1" dirty="0" smtClean="0">
                <a:solidFill>
                  <a:srgbClr val="0000FF"/>
                </a:solidFill>
              </a:rPr>
              <a:t>этом мире любовь.</a:t>
            </a:r>
          </a:p>
          <a:p>
            <a:pPr algn="just">
              <a:buNone/>
            </a:pPr>
            <a:r>
              <a:rPr lang="ru-RU" sz="3400" b="1" dirty="0" smtClean="0">
                <a:solidFill>
                  <a:schemeClr val="accent1">
                    <a:lumMod val="75000"/>
                  </a:schemeClr>
                </a:solidFill>
              </a:rPr>
              <a:t>           </a:t>
            </a:r>
            <a:r>
              <a:rPr lang="ru-RU" sz="3400" b="1" i="1" dirty="0" smtClean="0">
                <a:solidFill>
                  <a:srgbClr val="FF0000"/>
                </a:solidFill>
              </a:rPr>
              <a:t>Основа </a:t>
            </a:r>
            <a:r>
              <a:rPr lang="ru-RU" sz="3400" b="1" i="1" dirty="0">
                <a:solidFill>
                  <a:srgbClr val="FF0000"/>
                </a:solidFill>
              </a:rPr>
              <a:t>счастья и духовного здоровья - Вера, Надежда, Любовь.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682168" cy="57367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     </a:t>
            </a:r>
            <a:r>
              <a:rPr lang="ru-RU" b="1" dirty="0" smtClean="0">
                <a:solidFill>
                  <a:srgbClr val="0000FF"/>
                </a:solidFill>
              </a:rPr>
              <a:t>Многие </a:t>
            </a:r>
            <a:r>
              <a:rPr lang="ru-RU" b="1" dirty="0">
                <a:solidFill>
                  <a:srgbClr val="0000FF"/>
                </a:solidFill>
              </a:rPr>
              <a:t>специалисты считают, что здоровье человека определяется в значительной мере «доминантой» здоровья, закладываемой с детства. Сначала в результате механического </a:t>
            </a:r>
            <a:r>
              <a:rPr lang="ru-RU" b="1" dirty="0" smtClean="0">
                <a:solidFill>
                  <a:srgbClr val="0000FF"/>
                </a:solidFill>
              </a:rPr>
              <a:t>повторения правильно </a:t>
            </a:r>
            <a:r>
              <a:rPr lang="ru-RU" b="1" dirty="0">
                <a:solidFill>
                  <a:srgbClr val="0000FF"/>
                </a:solidFill>
              </a:rPr>
              <a:t>организованных гигиенических процедур вырабатывается динамический стереотип «здорового» поведения. Постепенно </a:t>
            </a:r>
            <a:r>
              <a:rPr lang="ru-RU" b="1" dirty="0" smtClean="0">
                <a:solidFill>
                  <a:srgbClr val="0000FF"/>
                </a:solidFill>
              </a:rPr>
              <a:t>на его </a:t>
            </a:r>
            <a:r>
              <a:rPr lang="ru-RU" b="1" dirty="0">
                <a:solidFill>
                  <a:srgbClr val="0000FF"/>
                </a:solidFill>
              </a:rPr>
              <a:t>основе </a:t>
            </a:r>
            <a:r>
              <a:rPr lang="ru-RU" b="1" dirty="0" smtClean="0">
                <a:solidFill>
                  <a:srgbClr val="0000FF"/>
                </a:solidFill>
              </a:rPr>
              <a:t>приобретаются соответствующие </a:t>
            </a:r>
            <a:r>
              <a:rPr lang="ru-RU" b="1" dirty="0">
                <a:solidFill>
                  <a:srgbClr val="0000FF"/>
                </a:solidFill>
              </a:rPr>
              <a:t>знания, и формируется осознанное отношение к собственному здоровью, «настрой» на здоровье. В этом и заключается специфическая «работа» мозга в управлении здоровьем.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533400"/>
            <a:ext cx="8147248" cy="58674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</a:rPr>
              <a:t>Духовное здоровье </a:t>
            </a:r>
            <a:r>
              <a:rPr lang="ru-RU" dirty="0">
                <a:solidFill>
                  <a:srgbClr val="002060"/>
                </a:solidFill>
              </a:rPr>
              <a:t>- </a:t>
            </a:r>
            <a:r>
              <a:rPr lang="ru-RU" b="1" dirty="0">
                <a:solidFill>
                  <a:srgbClr val="0000CC"/>
                </a:solidFill>
              </a:rPr>
              <a:t>это та вершина, на которую каждый должен подняться сам. Задача родителей - создать ребенку условия для продвижения по этому пути. И в этом ничто не может заменить авторитет взрослого. Поэтому родители должны сами воспринять философию ЗОЖ и вступить на путь здоровья. Существует правило: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b="1" i="1" dirty="0">
                <a:solidFill>
                  <a:srgbClr val="002060"/>
                </a:solidFill>
              </a:rPr>
              <a:t>"Если хочешь воспитать своего ребенка здоровым, сам иди по пути здоровья, иначе его некуда будет вести!"</a:t>
            </a:r>
            <a:r>
              <a:rPr lang="ru-RU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0" y="1857364"/>
            <a:ext cx="8429684" cy="1941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Растите удачника!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(маленькие хитрости)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428728" y="5643578"/>
            <a:ext cx="6400800" cy="709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Советы психолога</a:t>
            </a:r>
            <a:endParaRPr kumimoji="0" lang="ru-RU" sz="3200" b="0" i="0" u="sng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28670"/>
            <a:ext cx="8610600" cy="52864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  "</a:t>
            </a:r>
            <a:r>
              <a:rPr lang="ru-RU" sz="3600" b="1" i="1" dirty="0">
                <a:solidFill>
                  <a:srgbClr val="FF0000"/>
                </a:solidFill>
              </a:rPr>
              <a:t>Машина любит смазку, </a:t>
            </a:r>
            <a:endParaRPr lang="ru-RU" sz="36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а </a:t>
            </a:r>
            <a:r>
              <a:rPr lang="ru-RU" sz="3600" b="1" i="1" dirty="0">
                <a:solidFill>
                  <a:srgbClr val="FF0000"/>
                </a:solidFill>
              </a:rPr>
              <a:t>человек – ласку". </a:t>
            </a:r>
            <a:endParaRPr lang="ru-RU" sz="36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" </a:t>
            </a:r>
            <a:r>
              <a:rPr lang="ru-RU" sz="3600" b="1" i="1" dirty="0">
                <a:solidFill>
                  <a:srgbClr val="FF0000"/>
                </a:solidFill>
              </a:rPr>
              <a:t>Для того, чтобы просто существовать, ребёнку требуется 4 объятия в день, для нормального же развития - 12". 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Эту </a:t>
            </a:r>
            <a:r>
              <a:rPr lang="ru-RU" sz="3600" b="1" i="1" dirty="0">
                <a:solidFill>
                  <a:srgbClr val="FF0000"/>
                </a:solidFill>
              </a:rPr>
              <a:t>хитрость обнаружил и подарил известный американский хирург Роберт Мак.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580354" cy="607223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i="1" dirty="0" smtClean="0"/>
              <a:t>          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Одобрение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даст ребёнку ориентиры, как себя вести. При хорошей дозе одобрений можно обойтись минимумом запретов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Но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при этом всё, что хорошо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получается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, отмечать, </a:t>
            </a:r>
            <a:endParaRPr lang="ru-RU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а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что пока не удаётся, не замечать. </a:t>
            </a:r>
            <a:endParaRPr lang="ru-RU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Пореже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переводить в словесный план </a:t>
            </a:r>
            <a:endParaRPr lang="ru-RU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и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делать "глобальные выводы": </a:t>
            </a:r>
            <a:endParaRPr lang="ru-RU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Вечно ты..!", "Вечно у тебя..!", "Никогда не..!". Доказано: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это оказывает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парализующее гипнотическое действие, (или раздражение, если так воспитывают уже супруга или супругу).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620688"/>
            <a:ext cx="8668156" cy="564360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i="1" dirty="0">
                <a:solidFill>
                  <a:srgbClr val="CC9900"/>
                </a:solidFill>
              </a:rPr>
              <a:t>Если не испытываете радости от общения с ребёнком, но при этом пытаетесь его чему-то научить, то знайте, что дело бесполезное: научите избегать ваших уроков (обучений).</a:t>
            </a:r>
          </a:p>
          <a:p>
            <a:pPr algn="just"/>
            <a:r>
              <a:rPr lang="ru-RU" b="1" i="1" dirty="0" smtClean="0">
                <a:solidFill>
                  <a:srgbClr val="CC9900"/>
                </a:solidFill>
              </a:rPr>
              <a:t>Замечено</a:t>
            </a:r>
            <a:r>
              <a:rPr lang="ru-RU" b="1" i="1" dirty="0">
                <a:solidFill>
                  <a:srgbClr val="CC9900"/>
                </a:solidFill>
              </a:rPr>
              <a:t>, что заурядный, но смелый, решительный человек может соперничать в удаче с любым талантом, если талант робок.</a:t>
            </a:r>
          </a:p>
          <a:p>
            <a:pPr algn="just"/>
            <a:r>
              <a:rPr lang="ru-RU" b="1" i="1" dirty="0" smtClean="0">
                <a:solidFill>
                  <a:srgbClr val="CC9900"/>
                </a:solidFill>
              </a:rPr>
              <a:t>Обделённые </a:t>
            </a:r>
            <a:r>
              <a:rPr lang="ru-RU" b="1" i="1" dirty="0">
                <a:solidFill>
                  <a:srgbClr val="CC9900"/>
                </a:solidFill>
              </a:rPr>
              <a:t>талантом побеждают чаще, потому что напористы и решительны. </a:t>
            </a:r>
            <a:r>
              <a:rPr lang="ru-RU" b="1" i="1" dirty="0" smtClean="0">
                <a:solidFill>
                  <a:srgbClr val="CC9900"/>
                </a:solidFill>
              </a:rPr>
              <a:t>(Значит</a:t>
            </a:r>
            <a:r>
              <a:rPr lang="ru-RU" b="1" i="1" dirty="0">
                <a:solidFill>
                  <a:srgbClr val="CC9900"/>
                </a:solidFill>
              </a:rPr>
              <a:t>, у них тоже талант, но другой</a:t>
            </a:r>
            <a:r>
              <a:rPr lang="ru-RU" b="1" i="1" dirty="0" smtClean="0">
                <a:solidFill>
                  <a:srgbClr val="CC9900"/>
                </a:solidFill>
              </a:rPr>
              <a:t>).</a:t>
            </a:r>
            <a:endParaRPr lang="ru-RU" b="1" i="1" dirty="0">
              <a:solidFill>
                <a:srgbClr val="CC99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571480"/>
            <a:ext cx="8382000" cy="56436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          Для </a:t>
            </a:r>
            <a:r>
              <a:rPr lang="ru-RU" b="1" i="1" dirty="0">
                <a:solidFill>
                  <a:srgbClr val="00B050"/>
                </a:solidFill>
              </a:rPr>
              <a:t>ребёнка, его развития и становления характера гораздо важнее его забота о другом, чем о нём. Хитренько свалите некоторые заботы о себе и других членах семьи на него. Вспомните ответственного некрасовского "мужичка с ноготка", на шестом году серьёзно заявлявшего: "Семья-то большая. Да два человека всего мужиков-то: отец мой да я". Отец его был явно замечательным педагогом.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714356"/>
            <a:ext cx="8458200" cy="5411807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i="1" dirty="0" smtClean="0"/>
              <a:t>         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B0F0"/>
                </a:solidFill>
              </a:rPr>
              <a:t>Пик </a:t>
            </a:r>
            <a:r>
              <a:rPr lang="ru-RU" sz="3600" b="1" dirty="0">
                <a:solidFill>
                  <a:srgbClr val="00B0F0"/>
                </a:solidFill>
              </a:rPr>
              <a:t>раскрытия способностей очень индивидуален. Он может быть и в 5, </a:t>
            </a:r>
            <a:endParaRPr lang="ru-RU" sz="36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B0F0"/>
                </a:solidFill>
              </a:rPr>
              <a:t>и </a:t>
            </a:r>
            <a:r>
              <a:rPr lang="ru-RU" sz="3600" b="1" dirty="0">
                <a:solidFill>
                  <a:srgbClr val="00B0F0"/>
                </a:solidFill>
              </a:rPr>
              <a:t>в 15, и в 20, и в 40, и даже в 60 лет</a:t>
            </a:r>
            <a:r>
              <a:rPr lang="ru-RU" sz="3600" b="1" dirty="0" smtClean="0">
                <a:solidFill>
                  <a:srgbClr val="00B0F0"/>
                </a:solidFill>
              </a:rPr>
              <a:t>.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B0F0"/>
                </a:solidFill>
              </a:rPr>
              <a:t> </a:t>
            </a:r>
            <a:r>
              <a:rPr lang="ru-RU" sz="3600" b="1" dirty="0">
                <a:solidFill>
                  <a:srgbClr val="00B0F0"/>
                </a:solidFill>
              </a:rPr>
              <a:t>В чём и когда проявятся эти способности и проявятся ли? Жизнь</a:t>
            </a:r>
            <a:r>
              <a:rPr lang="ru-RU" sz="3600" b="1" dirty="0" smtClean="0">
                <a:solidFill>
                  <a:srgbClr val="00B0F0"/>
                </a:solidFill>
              </a:rPr>
              <a:t>,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B0F0"/>
                </a:solidFill>
              </a:rPr>
              <a:t> </a:t>
            </a:r>
            <a:r>
              <a:rPr lang="ru-RU" sz="3600" b="1" dirty="0">
                <a:solidFill>
                  <a:srgbClr val="00B0F0"/>
                </a:solidFill>
              </a:rPr>
              <a:t>т.е. среда, условия, может способствовать их появлению </a:t>
            </a:r>
            <a:endParaRPr lang="ru-RU" sz="36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B0F0"/>
                </a:solidFill>
              </a:rPr>
              <a:t>и </a:t>
            </a:r>
            <a:r>
              <a:rPr lang="ru-RU" sz="3600" b="1" dirty="0">
                <a:solidFill>
                  <a:srgbClr val="00B0F0"/>
                </a:solidFill>
              </a:rPr>
              <a:t>проявлению.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0"/>
            <a:ext cx="8777318" cy="650083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600" b="1" i="1" dirty="0" smtClean="0"/>
              <a:t>     </a:t>
            </a:r>
            <a:endParaRPr lang="ru-RU" sz="3600" b="1" i="1" dirty="0" smtClean="0"/>
          </a:p>
          <a:p>
            <a:pPr algn="ctr">
              <a:buNone/>
            </a:pPr>
            <a:r>
              <a:rPr lang="ru-RU" sz="3600" b="1" i="1" dirty="0" smtClean="0"/>
              <a:t>     </a:t>
            </a:r>
            <a:r>
              <a:rPr lang="ru-RU" sz="4300" b="1" i="1" dirty="0" smtClean="0">
                <a:solidFill>
                  <a:srgbClr val="FF0000"/>
                </a:solidFill>
              </a:rPr>
              <a:t>Самая </a:t>
            </a:r>
            <a:r>
              <a:rPr lang="ru-RU" sz="4300" b="1" i="1" dirty="0">
                <a:solidFill>
                  <a:srgbClr val="FF0000"/>
                </a:solidFill>
              </a:rPr>
              <a:t>большая </a:t>
            </a:r>
            <a:r>
              <a:rPr lang="ru-RU" sz="4300" b="1" i="1" dirty="0" smtClean="0">
                <a:solidFill>
                  <a:srgbClr val="FF0000"/>
                </a:solidFill>
              </a:rPr>
              <a:t>хитрость</a:t>
            </a:r>
          </a:p>
          <a:p>
            <a:pPr algn="ctr">
              <a:buNone/>
            </a:pPr>
            <a:r>
              <a:rPr lang="ru-RU" sz="4300" b="1" i="1" dirty="0" smtClean="0">
                <a:solidFill>
                  <a:srgbClr val="FF0000"/>
                </a:solidFill>
              </a:rPr>
              <a:t> </a:t>
            </a:r>
            <a:r>
              <a:rPr lang="ru-RU" sz="4300" b="1" i="1" dirty="0">
                <a:solidFill>
                  <a:srgbClr val="FF0000"/>
                </a:solidFill>
              </a:rPr>
              <a:t>в воспитании – отойти на второй план, </a:t>
            </a:r>
            <a:endParaRPr lang="ru-RU" sz="43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300" b="1" i="1" dirty="0" smtClean="0">
                <a:solidFill>
                  <a:srgbClr val="FF0000"/>
                </a:solidFill>
              </a:rPr>
              <a:t>но </a:t>
            </a:r>
            <a:r>
              <a:rPr lang="ru-RU" sz="4300" b="1" i="1" dirty="0">
                <a:solidFill>
                  <a:srgbClr val="FF0000"/>
                </a:solidFill>
              </a:rPr>
              <a:t>так организовать условия (среду), обстоятельства, чтобы ребёнок сам проявлял инициативу и находил нужное, необходимое для своего развития, становления. Не учить напрямую, не воспитывать " в лоб". </a:t>
            </a:r>
            <a:endParaRPr lang="ru-RU" sz="43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300" b="1" i="1" dirty="0" smtClean="0">
                <a:solidFill>
                  <a:srgbClr val="FF0000"/>
                </a:solidFill>
              </a:rPr>
              <a:t>Всё </a:t>
            </a:r>
            <a:r>
              <a:rPr lang="ru-RU" sz="4300" b="1" i="1" dirty="0">
                <a:solidFill>
                  <a:srgbClr val="FF0000"/>
                </a:solidFill>
              </a:rPr>
              <a:t>как в искусстве: мысль будится через чувство. Потому и педагогика больше искусство, чем наука</a:t>
            </a:r>
            <a:r>
              <a:rPr lang="ru-RU" sz="3600" b="1" i="1" dirty="0">
                <a:solidFill>
                  <a:srgbClr val="FF0000"/>
                </a:solidFill>
              </a:rPr>
              <a:t>.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85794"/>
            <a:ext cx="8382000" cy="5643602"/>
          </a:xfrm>
        </p:spPr>
        <p:txBody>
          <a:bodyPr>
            <a:normAutofit/>
          </a:bodyPr>
          <a:lstStyle/>
          <a:p>
            <a:pPr algn="just"/>
            <a:r>
              <a:rPr lang="ru-RU" b="1" i="1" dirty="0">
                <a:solidFill>
                  <a:srgbClr val="6600CC"/>
                </a:solidFill>
              </a:rPr>
              <a:t>Эволюция заложила в наш мозг стремление к преодолению трудностей. Видимо, поэтому хитрые японцы воспитывают, памятуя свою поговорку: "Если на пути к твоему счастью нет никаких препятствий, создай их сам".</a:t>
            </a:r>
          </a:p>
          <a:p>
            <a:pPr algn="just"/>
            <a:r>
              <a:rPr lang="ru-RU" b="1" i="1" dirty="0" smtClean="0">
                <a:solidFill>
                  <a:srgbClr val="6600CC"/>
                </a:solidFill>
              </a:rPr>
              <a:t>А </a:t>
            </a:r>
            <a:r>
              <a:rPr lang="ru-RU" b="1" i="1" dirty="0">
                <a:solidFill>
                  <a:srgbClr val="6600CC"/>
                </a:solidFill>
              </a:rPr>
              <a:t>древние китайцы знали такую хитрость: "Если ты недоволен собой – совершенствуй себя, а если ты недоволен другими – совершенствуй себя, а не других</a:t>
            </a:r>
            <a:r>
              <a:rPr lang="ru-RU" b="1" i="1" dirty="0" smtClean="0">
                <a:solidFill>
                  <a:srgbClr val="6600CC"/>
                </a:solidFill>
              </a:rPr>
              <a:t>".</a:t>
            </a:r>
            <a:endParaRPr lang="ru-RU" b="1" i="1" dirty="0">
              <a:solidFill>
                <a:srgbClr val="6600C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ru-RU" sz="5400" dirty="0" smtClean="0">
                <a:solidFill>
                  <a:srgbClr val="FF00FF"/>
                </a:solidFill>
                <a:latin typeface="Comic Sans MS" pitchFamily="66" charset="0"/>
              </a:rPr>
              <a:t>Спасибо за внимание.</a:t>
            </a:r>
            <a:br>
              <a:rPr lang="ru-RU" sz="5400" dirty="0" smtClean="0">
                <a:solidFill>
                  <a:srgbClr val="FF00FF"/>
                </a:solidFill>
                <a:latin typeface="Comic Sans MS" pitchFamily="66" charset="0"/>
              </a:rPr>
            </a:br>
            <a:r>
              <a:rPr lang="ru-RU" sz="5400" dirty="0" smtClean="0">
                <a:solidFill>
                  <a:srgbClr val="FF00FF"/>
                </a:solidFill>
                <a:latin typeface="Comic Sans MS" pitchFamily="66" charset="0"/>
              </a:rPr>
              <a:t/>
            </a:r>
            <a:br>
              <a:rPr lang="ru-RU" sz="5400" dirty="0" smtClean="0">
                <a:solidFill>
                  <a:srgbClr val="FF00FF"/>
                </a:solidFill>
                <a:latin typeface="Comic Sans MS" pitchFamily="66" charset="0"/>
              </a:rPr>
            </a:br>
            <a:r>
              <a:rPr lang="ru-RU" sz="6600" b="1" dirty="0" smtClean="0">
                <a:solidFill>
                  <a:srgbClr val="0099FF"/>
                </a:solidFill>
                <a:latin typeface="Monotype Corsiva" pitchFamily="66" charset="0"/>
              </a:rPr>
              <a:t>УДАЧИ!!!</a:t>
            </a:r>
            <a:endParaRPr lang="ru-RU" sz="6600" b="1" dirty="0">
              <a:solidFill>
                <a:srgbClr val="0099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«Девять десятых нашего счастья зависит от того, насколько </a:t>
            </a:r>
            <a:r>
              <a:rPr lang="ru-RU" sz="4800" b="1" dirty="0" smtClean="0">
                <a:hlinkClick r:id="rId2" tooltip="здоровый образ жизни"/>
              </a:rPr>
              <a:t>здоровый образ жизни</a:t>
            </a:r>
            <a:r>
              <a:rPr lang="ru-RU" sz="4800" b="1" dirty="0" smtClean="0"/>
              <a:t> </a:t>
            </a:r>
            <a:br>
              <a:rPr lang="ru-RU" sz="4800" b="1" dirty="0" smtClean="0"/>
            </a:br>
            <a:r>
              <a:rPr lang="ru-RU" sz="4800" b="1" dirty="0" smtClean="0">
                <a:solidFill>
                  <a:srgbClr val="C00000"/>
                </a:solidFill>
              </a:rPr>
              <a:t>мы ведем». </a:t>
            </a:r>
            <a:r>
              <a:rPr lang="ru-RU" sz="4800" dirty="0" smtClean="0">
                <a:solidFill>
                  <a:srgbClr val="C00000"/>
                </a:solidFill>
              </a:rPr>
              <a:t/>
            </a:r>
            <a:br>
              <a:rPr lang="ru-RU" sz="4800" dirty="0" smtClean="0">
                <a:solidFill>
                  <a:srgbClr val="C00000"/>
                </a:solidFill>
              </a:rPr>
            </a:br>
            <a:r>
              <a:rPr lang="ru-RU" sz="4800" dirty="0" smtClean="0">
                <a:solidFill>
                  <a:srgbClr val="C00000"/>
                </a:solidFill>
              </a:rPr>
              <a:t/>
            </a:r>
            <a:br>
              <a:rPr lang="ru-RU" sz="4800" dirty="0" smtClean="0">
                <a:solidFill>
                  <a:srgbClr val="C00000"/>
                </a:solidFill>
              </a:rPr>
            </a:br>
            <a:r>
              <a:rPr lang="ru-RU" sz="4000" dirty="0" smtClean="0"/>
              <a:t>Немецкий философ Артур Шопенгауэр 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66"/>
                </a:solidFill>
              </a:rPr>
              <a:t>10 основных правил здорового образа жизни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- занимайся только приятной тебе работой;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- всегда имей собственную точку зрения;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- придерживайся правил рационального питания;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- откажись от вредных привычек;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- спи при температуре 17-18ºС;</a:t>
            </a:r>
          </a:p>
          <a:p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0000FF"/>
                </a:solidFill>
              </a:rPr>
              <a:t>- относись ко всему с любовью и  </a:t>
            </a:r>
            <a:br>
              <a:rPr lang="ru-RU" sz="3600" b="1" dirty="0" smtClean="0">
                <a:solidFill>
                  <a:srgbClr val="0000FF"/>
                </a:solidFill>
              </a:rPr>
            </a:br>
            <a:r>
              <a:rPr lang="ru-RU" sz="3600" b="1" dirty="0" smtClean="0">
                <a:solidFill>
                  <a:srgbClr val="0000FF"/>
                </a:solidFill>
              </a:rPr>
              <a:t>  нежностью;</a:t>
            </a:r>
            <a:br>
              <a:rPr lang="ru-RU" sz="3600" b="1" dirty="0" smtClean="0">
                <a:solidFill>
                  <a:srgbClr val="0000FF"/>
                </a:solidFill>
              </a:rPr>
            </a:br>
            <a:r>
              <a:rPr lang="ru-RU" sz="3600" b="1" dirty="0" smtClean="0">
                <a:solidFill>
                  <a:srgbClr val="0000FF"/>
                </a:solidFill>
              </a:rPr>
              <a:t> - занимайся активным умственным  </a:t>
            </a:r>
            <a:br>
              <a:rPr lang="ru-RU" sz="3600" b="1" dirty="0" smtClean="0">
                <a:solidFill>
                  <a:srgbClr val="0000FF"/>
                </a:solidFill>
              </a:rPr>
            </a:br>
            <a:r>
              <a:rPr lang="ru-RU" sz="3600" b="1" dirty="0" smtClean="0">
                <a:solidFill>
                  <a:srgbClr val="0000FF"/>
                </a:solidFill>
              </a:rPr>
              <a:t>   трудом;</a:t>
            </a:r>
            <a:br>
              <a:rPr lang="ru-RU" sz="3600" b="1" dirty="0" smtClean="0">
                <a:solidFill>
                  <a:srgbClr val="0000FF"/>
                </a:solidFill>
              </a:rPr>
            </a:br>
            <a:r>
              <a:rPr lang="ru-RU" sz="3600" b="1" dirty="0" smtClean="0">
                <a:solidFill>
                  <a:srgbClr val="0000FF"/>
                </a:solidFill>
              </a:rPr>
              <a:t> - периодически употребляй   </a:t>
            </a:r>
            <a:br>
              <a:rPr lang="ru-RU" sz="3600" b="1" dirty="0" smtClean="0">
                <a:solidFill>
                  <a:srgbClr val="0000FF"/>
                </a:solidFill>
              </a:rPr>
            </a:br>
            <a:r>
              <a:rPr lang="ru-RU" sz="3600" b="1" dirty="0" smtClean="0">
                <a:solidFill>
                  <a:srgbClr val="0000FF"/>
                </a:solidFill>
              </a:rPr>
              <a:t>    сладости;</a:t>
            </a:r>
            <a:br>
              <a:rPr lang="ru-RU" sz="3600" b="1" dirty="0" smtClean="0">
                <a:solidFill>
                  <a:srgbClr val="0000FF"/>
                </a:solidFill>
              </a:rPr>
            </a:br>
            <a:r>
              <a:rPr lang="ru-RU" sz="3600" b="1" dirty="0" smtClean="0">
                <a:solidFill>
                  <a:srgbClr val="0000FF"/>
                </a:solidFill>
              </a:rPr>
              <a:t>- почаще давай своему организму </a:t>
            </a:r>
            <a:br>
              <a:rPr lang="ru-RU" sz="3600" b="1" dirty="0" smtClean="0">
                <a:solidFill>
                  <a:srgbClr val="0000FF"/>
                </a:solidFill>
              </a:rPr>
            </a:br>
            <a:r>
              <a:rPr lang="ru-RU" sz="3600" b="1" dirty="0" smtClean="0">
                <a:solidFill>
                  <a:srgbClr val="0000FF"/>
                </a:solidFill>
              </a:rPr>
              <a:t>   эмоциональную разгрузку;</a:t>
            </a:r>
            <a:br>
              <a:rPr lang="ru-RU" sz="3600" b="1" dirty="0" smtClean="0">
                <a:solidFill>
                  <a:srgbClr val="0000FF"/>
                </a:solidFill>
              </a:rPr>
            </a:br>
            <a:r>
              <a:rPr lang="ru-RU" sz="3600" b="1" dirty="0" smtClean="0">
                <a:solidFill>
                  <a:srgbClr val="0000FF"/>
                </a:solidFill>
              </a:rPr>
              <a:t> - занимайся физическим трудом.</a:t>
            </a:r>
            <a:br>
              <a:rPr lang="ru-RU" sz="3600" b="1" dirty="0" smtClean="0">
                <a:solidFill>
                  <a:srgbClr val="0000FF"/>
                </a:solidFill>
              </a:rPr>
            </a:br>
            <a:endParaRPr lang="ru-RU" sz="3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990600" y="228600"/>
          <a:ext cx="76962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+mn-lt"/>
              </a:rPr>
              <a:t>Образ жизни отражает: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C00CC"/>
                </a:solidFill>
                <a:latin typeface="+mn-lt"/>
              </a:rPr>
              <a:t>- обычаи и традиции семьи;</a:t>
            </a:r>
            <a:br>
              <a:rPr lang="ru-RU" b="1" dirty="0" smtClean="0">
                <a:solidFill>
                  <a:srgbClr val="CC00CC"/>
                </a:solidFill>
                <a:latin typeface="+mn-lt"/>
              </a:rPr>
            </a:br>
            <a:r>
              <a:rPr lang="ru-RU" b="1" dirty="0" smtClean="0">
                <a:solidFill>
                  <a:srgbClr val="CC00CC"/>
                </a:solidFill>
                <a:latin typeface="+mn-lt"/>
              </a:rPr>
              <a:t>- этнос;</a:t>
            </a:r>
            <a:br>
              <a:rPr lang="ru-RU" b="1" dirty="0" smtClean="0">
                <a:solidFill>
                  <a:srgbClr val="CC00CC"/>
                </a:solidFill>
                <a:latin typeface="+mn-lt"/>
              </a:rPr>
            </a:br>
            <a:r>
              <a:rPr lang="ru-RU" b="1" dirty="0" smtClean="0">
                <a:solidFill>
                  <a:srgbClr val="CC00CC"/>
                </a:solidFill>
                <a:latin typeface="+mn-lt"/>
              </a:rPr>
              <a:t>- социум.</a:t>
            </a:r>
            <a:r>
              <a:rPr lang="ru-RU" b="1" dirty="0" smtClean="0">
                <a:latin typeface="+mn-lt"/>
              </a:rPr>
              <a:t/>
            </a:r>
            <a:br>
              <a:rPr lang="ru-RU" b="1" dirty="0" smtClean="0">
                <a:latin typeface="+mn-lt"/>
              </a:rPr>
            </a:br>
            <a:r>
              <a:rPr lang="ru-RU" b="1" dirty="0" smtClean="0">
                <a:solidFill>
                  <a:srgbClr val="0000CC"/>
                </a:solidFill>
                <a:latin typeface="+mn-lt"/>
              </a:rPr>
              <a:t>Образ жизни может способствовать сохранению и развитию здоровья – это ЗДОРОВЫЙ ОБРАЗ ЖИЗНИ</a:t>
            </a:r>
            <a:r>
              <a:rPr lang="ru-RU" b="1" dirty="0" smtClean="0">
                <a:latin typeface="+mn-lt"/>
              </a:rPr>
              <a:t/>
            </a:r>
            <a:br>
              <a:rPr lang="ru-RU" b="1" dirty="0" smtClean="0">
                <a:latin typeface="+mn-lt"/>
              </a:rPr>
            </a:br>
            <a:endParaRPr lang="ru-RU" b="1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+mn-lt"/>
              </a:rPr>
              <a:t>Воспитание здорового образа жизни школьников – </a:t>
            </a:r>
            <a:r>
              <a:rPr lang="ru-RU" sz="5400" b="1" dirty="0" smtClean="0">
                <a:latin typeface="+mn-lt"/>
              </a:rPr>
              <a:t/>
            </a:r>
            <a:br>
              <a:rPr lang="ru-RU" sz="5400" b="1" dirty="0" smtClean="0">
                <a:latin typeface="+mn-lt"/>
              </a:rPr>
            </a:br>
            <a:r>
              <a:rPr lang="ru-RU" sz="5400" b="1" dirty="0" smtClean="0">
                <a:latin typeface="+mn-lt"/>
              </a:rPr>
              <a:t>одна из основных задач, которые встают сегодня перед родителями.</a:t>
            </a:r>
            <a:endParaRPr lang="ru-RU" sz="5400" b="1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1548</Words>
  <Application>Microsoft Office PowerPoint</Application>
  <PresentationFormat>Экран (4:3)</PresentationFormat>
  <Paragraphs>119</Paragraphs>
  <Slides>39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Office Theme</vt:lpstr>
      <vt:lpstr>    Здоровый ребенок  -  здоровое общество.        </vt:lpstr>
      <vt:lpstr>Слайд 2</vt:lpstr>
      <vt:lpstr>Слайд 3</vt:lpstr>
      <vt:lpstr>«Девять десятых нашего счастья зависит от того, насколько здоровый образ жизни  мы ведем».   Немецкий философ Артур Шопенгауэр </vt:lpstr>
      <vt:lpstr>10 основных правил здорового образа жизни</vt:lpstr>
      <vt:lpstr>- относись ко всему с любовью и     нежностью;  - занимайся активным умственным      трудом;  - периодически употребляй        сладости; - почаще давай своему организму     эмоциональную разгрузку;  - занимайся физическим трудом. </vt:lpstr>
      <vt:lpstr>Слайд 7</vt:lpstr>
      <vt:lpstr>Образ жизни отражает: - обычаи и традиции семьи; - этнос; - социум. Образ жизни может способствовать сохранению и развитию здоровья – это ЗДОРОВЫЙ ОБРАЗ ЖИЗНИ </vt:lpstr>
      <vt:lpstr>Воспитание здорового образа жизни школьников –  одна из основных задач, которые встают сегодня перед родителями.</vt:lpstr>
      <vt:lpstr>Здоровый образ жизни школьника включает: </vt:lpstr>
      <vt:lpstr> Здоровый образ жизни —  это радость для больших и маленьких, но для его создания необходимо соблюдение нескольких условий:  </vt:lpstr>
      <vt:lpstr> Подростковый возраст – это возраст самоутверждения и основной задачей взрослых становится – помочь понять, какие ценности главные в жизни. Дети пытаются самоутвердиться, занять свое место в этом мире, в семье, в школе, в классном коллективе и на улице.  Задачей школы и родителей является – объяснить подростку, что красота (а ведь каждый из них хочет быть красивым и любимым) – это красота физическая, духовная, это здоровье.</vt:lpstr>
      <vt:lpstr> Сведения о группах здоровья  по школе </vt:lpstr>
      <vt:lpstr>Соблазны</vt:lpstr>
      <vt:lpstr>Критерии здорового образа жизни</vt:lpstr>
      <vt:lpstr>Слайд 16</vt:lpstr>
      <vt:lpstr>Слайд 17</vt:lpstr>
      <vt:lpstr>Полноценное питание</vt:lpstr>
      <vt:lpstr>Слайд 19</vt:lpstr>
      <vt:lpstr>3. Физическая активность. Школьник должен вести подвижный образ жизни в сочетании с физическими упражнениями. Необходимо следить только за тем, чтобы организм не был перегружен.</vt:lpstr>
      <vt:lpstr>4. Отсутствие вредных привычек. Полный запрет на курение и употребление алкоголя позволит школьнику сохранить здоровье на много лет. Именно вредные привычки оказывают наиболее негативное влияние на здоровье современных школьников и в будущем могут привести к большим проблемам. </vt:lpstr>
      <vt:lpstr>Результатом здорового образа жизни подростков является физическое и нравственное здоровье. Не случайно в народе говорят:  “В здоровом теле —  здоровый дух”. </vt:lpstr>
      <vt:lpstr>Слайд 23</vt:lpstr>
      <vt:lpstr>Слайд 24</vt:lpstr>
      <vt:lpstr>Слайд 25</vt:lpstr>
      <vt:lpstr>Слайд 26</vt:lpstr>
      <vt:lpstr> Основные принципы поддержки подростка:  </vt:lpstr>
      <vt:lpstr> Нельзя забывать о том, что семья для подростка – это опора, именно  в семье ребенок должен чувствовать себя защищенным, нужным  и понятым.  Именно в семье закладывается самооценка ребенка, его отношения к самому себе и к окружающим его людям.   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Спасибо за внимание.  УДАЧИ!!!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  Здоровый образ жизни – экология души</dc:title>
  <dc:creator>user</dc:creator>
  <cp:lastModifiedBy>user</cp:lastModifiedBy>
  <cp:revision>27</cp:revision>
  <dcterms:modified xsi:type="dcterms:W3CDTF">2015-11-16T17:57:56Z</dcterms:modified>
</cp:coreProperties>
</file>