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36"/>
  </p:notesMasterIdLst>
  <p:sldIdLst>
    <p:sldId id="256" r:id="rId2"/>
    <p:sldId id="288" r:id="rId3"/>
    <p:sldId id="259" r:id="rId4"/>
    <p:sldId id="262" r:id="rId5"/>
    <p:sldId id="301" r:id="rId6"/>
    <p:sldId id="260" r:id="rId7"/>
    <p:sldId id="289" r:id="rId8"/>
    <p:sldId id="261" r:id="rId9"/>
    <p:sldId id="263" r:id="rId10"/>
    <p:sldId id="302" r:id="rId11"/>
    <p:sldId id="264" r:id="rId12"/>
    <p:sldId id="291" r:id="rId13"/>
    <p:sldId id="290" r:id="rId14"/>
    <p:sldId id="294" r:id="rId15"/>
    <p:sldId id="269" r:id="rId16"/>
    <p:sldId id="266" r:id="rId17"/>
    <p:sldId id="292" r:id="rId18"/>
    <p:sldId id="268" r:id="rId19"/>
    <p:sldId id="273" r:id="rId20"/>
    <p:sldId id="296" r:id="rId21"/>
    <p:sldId id="276" r:id="rId22"/>
    <p:sldId id="282" r:id="rId23"/>
    <p:sldId id="298" r:id="rId24"/>
    <p:sldId id="277" r:id="rId25"/>
    <p:sldId id="278" r:id="rId26"/>
    <p:sldId id="281" r:id="rId27"/>
    <p:sldId id="299" r:id="rId28"/>
    <p:sldId id="283" r:id="rId29"/>
    <p:sldId id="307" r:id="rId30"/>
    <p:sldId id="304" r:id="rId31"/>
    <p:sldId id="305" r:id="rId32"/>
    <p:sldId id="285" r:id="rId33"/>
    <p:sldId id="303" r:id="rId34"/>
    <p:sldId id="306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990000"/>
    <a:srgbClr val="FF0000"/>
    <a:srgbClr val="FF6600"/>
    <a:srgbClr val="0000FF"/>
    <a:srgbClr val="FF9900"/>
    <a:srgbClr val="0099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350590-4D11-4940-AA5D-549D1DE7C07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701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1F5D4-BF24-441A-9069-1F963152D53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0357"/>
      </p:ext>
    </p:extLst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C2DF1-6D1F-4308-AEA0-11D5F167F83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23123"/>
      </p:ext>
    </p:extLst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61E92-B901-4EA2-B7D4-EACA97A7495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045293"/>
      </p:ext>
    </p:extLst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ACE9C-2EA9-457A-98B6-1539B8F625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70140"/>
      </p:ext>
    </p:extLst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1CA3F-C550-4C8B-A8E2-1C72D91E9C5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96715"/>
      </p:ext>
    </p:extLst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D0FC3-F27F-425C-A200-3446A7DC660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728125"/>
      </p:ext>
    </p:extLst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4BB40-FE67-461D-9510-AE83981C7B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008800"/>
      </p:ext>
    </p:extLst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7EF6F-DDA5-4B04-92E3-73ECA8BC17A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353822"/>
      </p:ext>
    </p:extLst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F5B60-227F-46C1-86C0-613907472F7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974694"/>
      </p:ext>
    </p:extLst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4B4C1-4BB5-40BC-997B-A22B66541C5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787314"/>
      </p:ext>
    </p:extLst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06E79-748A-4C84-AF26-A0731F5913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094018"/>
      </p:ext>
    </p:extLst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FFFF"/>
            </a:gs>
            <a:gs pos="100000">
              <a:srgbClr val="66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077EBC0-1980-415B-BB74-4F9C2B1788B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slow">
    <p:wedg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71550" y="1773238"/>
            <a:ext cx="7345363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«ЗВЕЗДА НЕМЕРКНУЩЕЙ СЛАВЫ»</a:t>
            </a:r>
          </a:p>
          <a:p>
            <a:pPr>
              <a:spcBef>
                <a:spcPct val="50000"/>
              </a:spcBef>
            </a:pPr>
            <a:endParaRPr lang="ru-RU" sz="32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ru-RU" dirty="0"/>
          </a:p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</a:rPr>
              <a:t>ТВОРЧЕСКАЯ РАБОТА УЧАЩИХСЯ 8 КЛАССА, ПОСВЯЩЕННАЯ </a:t>
            </a:r>
          </a:p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</a:rPr>
              <a:t>90-ЛЕТИЮ СО ДНЯ РОЖДЕНИЯ ДВАЖДЫ ГЕРОЯ СОВЕТСКОГО СОЮЗА, ЛЕТЧИКА-ИСПЫТАТЕЛЯ </a:t>
            </a:r>
          </a:p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</a:rPr>
              <a:t>АМЕТ-ХАНА СУЛТАНА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 descr="RedBanner_372216a"/>
          <p:cNvSpPr>
            <a:spLocks noChangeArrowheads="1"/>
          </p:cNvSpPr>
          <p:nvPr/>
        </p:nvSpPr>
        <p:spPr bwMode="auto">
          <a:xfrm>
            <a:off x="539750" y="620713"/>
            <a:ext cx="3527425" cy="489743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395288" y="5876925"/>
            <a:ext cx="446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Орден Красного Знамени</a:t>
            </a:r>
          </a:p>
        </p:txBody>
      </p:sp>
      <p:sp>
        <p:nvSpPr>
          <p:cNvPr id="78852" name="AutoShape 4" descr="орден красной звезды"/>
          <p:cNvSpPr>
            <a:spLocks noChangeArrowheads="1"/>
          </p:cNvSpPr>
          <p:nvPr/>
        </p:nvSpPr>
        <p:spPr bwMode="auto">
          <a:xfrm>
            <a:off x="4787900" y="549275"/>
            <a:ext cx="4032250" cy="4897438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5076825" y="5876925"/>
            <a:ext cx="3382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5003800" y="5949950"/>
            <a:ext cx="3889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Орден Красной Звезды</a:t>
            </a: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1763713" y="188913"/>
            <a:ext cx="6408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Первые боевые награды героя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AutoShape 4" descr="31777885090559"/>
          <p:cNvSpPr>
            <a:spLocks noChangeArrowheads="1"/>
          </p:cNvSpPr>
          <p:nvPr/>
        </p:nvSpPr>
        <p:spPr bwMode="auto">
          <a:xfrm>
            <a:off x="107950" y="260350"/>
            <a:ext cx="8928100" cy="6337300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492500" y="620713"/>
            <a:ext cx="3384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555875" y="404813"/>
            <a:ext cx="51117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Таранный удар по немецкому бомбардировщику Ю-88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 descr="0_258cd_7df192e4_L"/>
          <p:cNvSpPr>
            <a:spLocks noChangeArrowheads="1"/>
          </p:cNvSpPr>
          <p:nvPr/>
        </p:nvSpPr>
        <p:spPr bwMode="auto">
          <a:xfrm>
            <a:off x="4140200" y="404813"/>
            <a:ext cx="4752975" cy="619283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468313" y="98425"/>
            <a:ext cx="338296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«Знаете ли Вы, что такое таран? Это высшая форма самопожертвования летчика, который израсходовав полностью боеприпасы, устремляется на вражеский самолет и ударяет его своей машиной. В 90 случаях из ста это неминуемая гибель. Амет-хану повезло, он остался жив»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             </a:t>
            </a:r>
            <a:r>
              <a:rPr lang="ru-RU" b="1">
                <a:solidFill>
                  <a:srgbClr val="FF0000"/>
                </a:solidFill>
              </a:rPr>
              <a:t>Франсуа де Жоффр                                                                                                                   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            французский лётчик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 descr="4"/>
          <p:cNvSpPr>
            <a:spLocks noChangeArrowheads="1"/>
          </p:cNvSpPr>
          <p:nvPr/>
        </p:nvSpPr>
        <p:spPr bwMode="auto">
          <a:xfrm>
            <a:off x="250825" y="3068638"/>
            <a:ext cx="5545138" cy="36004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43" name="AutoShape 3" descr="lenin3"/>
          <p:cNvSpPr>
            <a:spLocks noChangeArrowheads="1"/>
          </p:cNvSpPr>
          <p:nvPr/>
        </p:nvSpPr>
        <p:spPr bwMode="auto">
          <a:xfrm>
            <a:off x="5651500" y="260350"/>
            <a:ext cx="3168650" cy="3960813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5041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За мужественно проведенный таран в небе Ярославля городской Комитет обороны вручил Амет-хану Султану грамоту «Почётного гражданина города Ярославля» и именные часы. Указом Президиума Верховного Совета Амет-хан Султан был награжден орденом Ленина.</a:t>
            </a: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4643438" y="5876925"/>
            <a:ext cx="4679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Награды за подвиг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5435600" y="476250"/>
            <a:ext cx="370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ru-RU" sz="2000" b="1">
              <a:solidFill>
                <a:srgbClr val="FF0000"/>
              </a:solidFill>
            </a:endParaRPr>
          </a:p>
        </p:txBody>
      </p:sp>
      <p:sp>
        <p:nvSpPr>
          <p:cNvPr id="65541" name="AutoShape 5" descr="4093d84ac7a5"/>
          <p:cNvSpPr>
            <a:spLocks noChangeArrowheads="1"/>
          </p:cNvSpPr>
          <p:nvPr/>
        </p:nvSpPr>
        <p:spPr bwMode="auto">
          <a:xfrm>
            <a:off x="3635375" y="304800"/>
            <a:ext cx="5184775" cy="6553200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79388" y="1773238"/>
            <a:ext cx="2952750" cy="25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Благодарная память жителей города Ярославля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AutoShape 7" descr="5"/>
          <p:cNvSpPr>
            <a:spLocks noChangeArrowheads="1"/>
          </p:cNvSpPr>
          <p:nvPr/>
        </p:nvSpPr>
        <p:spPr bwMode="auto">
          <a:xfrm>
            <a:off x="539750" y="765175"/>
            <a:ext cx="8207375" cy="5688013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AutoShape 8" descr="lenin3"/>
          <p:cNvSpPr>
            <a:spLocks noChangeArrowheads="1"/>
          </p:cNvSpPr>
          <p:nvPr/>
        </p:nvSpPr>
        <p:spPr bwMode="auto">
          <a:xfrm>
            <a:off x="250825" y="260350"/>
            <a:ext cx="2376488" cy="3068638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203575" y="260350"/>
            <a:ext cx="5545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Награда за Сталинградскую битву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323850" y="5805488"/>
            <a:ext cx="8642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Группа летчиков 9-го гвардейского истребительного авиаполка. </a:t>
            </a:r>
          </a:p>
        </p:txBody>
      </p:sp>
      <p:sp>
        <p:nvSpPr>
          <p:cNvPr id="32773" name="AutoShape 5" descr="golovachov6"/>
          <p:cNvSpPr>
            <a:spLocks noChangeArrowheads="1"/>
          </p:cNvSpPr>
          <p:nvPr/>
        </p:nvSpPr>
        <p:spPr bwMode="auto">
          <a:xfrm>
            <a:off x="468313" y="188913"/>
            <a:ext cx="8280400" cy="5256212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 descr="2"/>
          <p:cNvSpPr>
            <a:spLocks noChangeArrowheads="1"/>
          </p:cNvSpPr>
          <p:nvPr/>
        </p:nvSpPr>
        <p:spPr bwMode="auto">
          <a:xfrm>
            <a:off x="179388" y="115888"/>
            <a:ext cx="6481762" cy="41052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3491" name="Rectangle 3" descr="3"/>
          <p:cNvSpPr>
            <a:spLocks noChangeArrowheads="1"/>
          </p:cNvSpPr>
          <p:nvPr/>
        </p:nvSpPr>
        <p:spPr bwMode="auto">
          <a:xfrm>
            <a:off x="3419475" y="2636838"/>
            <a:ext cx="5473700" cy="38877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1331913" y="6021388"/>
            <a:ext cx="741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Амет-хан со своей эскадрильей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6" name="AutoShape 10" descr="5"/>
          <p:cNvSpPr>
            <a:spLocks noChangeArrowheads="1"/>
          </p:cNvSpPr>
          <p:nvPr/>
        </p:nvSpPr>
        <p:spPr bwMode="auto">
          <a:xfrm>
            <a:off x="4716463" y="260350"/>
            <a:ext cx="4248150" cy="6192838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468313" y="2133600"/>
            <a:ext cx="3671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Миус-фронт, 1943 г. Борисов и  Амет-хан Султан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 descr="Il2_sturmovik"/>
          <p:cNvSpPr>
            <a:spLocks noChangeArrowheads="1"/>
          </p:cNvSpPr>
          <p:nvPr/>
        </p:nvSpPr>
        <p:spPr bwMode="auto">
          <a:xfrm>
            <a:off x="323850" y="188913"/>
            <a:ext cx="8496300" cy="60483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684213" y="6308725"/>
            <a:ext cx="8459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Награды за Миус-фронт. 1943 г. </a:t>
            </a:r>
          </a:p>
        </p:txBody>
      </p:sp>
      <p:sp>
        <p:nvSpPr>
          <p:cNvPr id="39943" name="AutoShape 7" descr="GSSa"/>
          <p:cNvSpPr>
            <a:spLocks noChangeArrowheads="1"/>
          </p:cNvSpPr>
          <p:nvPr/>
        </p:nvSpPr>
        <p:spPr bwMode="auto">
          <a:xfrm>
            <a:off x="250825" y="3644900"/>
            <a:ext cx="1512888" cy="2592388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945" name="AutoShape 9" descr="lenin3"/>
          <p:cNvSpPr>
            <a:spLocks noChangeArrowheads="1"/>
          </p:cNvSpPr>
          <p:nvPr/>
        </p:nvSpPr>
        <p:spPr bwMode="auto">
          <a:xfrm>
            <a:off x="7164388" y="3860800"/>
            <a:ext cx="1655762" cy="24193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AutoShape 4" descr="fc0183df46a8t"/>
          <p:cNvSpPr>
            <a:spLocks noChangeArrowheads="1"/>
          </p:cNvSpPr>
          <p:nvPr/>
        </p:nvSpPr>
        <p:spPr bwMode="auto">
          <a:xfrm>
            <a:off x="539750" y="115888"/>
            <a:ext cx="8280400" cy="6481762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258888" y="404813"/>
            <a:ext cx="8135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3419475" y="476250"/>
            <a:ext cx="6264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Алупка – Родина Героя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AutoShape 4" descr="4"/>
          <p:cNvSpPr>
            <a:spLocks noChangeArrowheads="1"/>
          </p:cNvSpPr>
          <p:nvPr/>
        </p:nvSpPr>
        <p:spPr bwMode="auto">
          <a:xfrm>
            <a:off x="539750" y="333375"/>
            <a:ext cx="8280400" cy="5543550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900113" y="6021388"/>
            <a:ext cx="784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Амет-хан с боевыми друзьями. Май 1944 г.</a:t>
            </a:r>
          </a:p>
        </p:txBody>
      </p:sp>
    </p:spTree>
  </p:cSld>
  <p:clrMapOvr>
    <a:masterClrMapping/>
  </p:clrMapOvr>
  <p:transition spd="slow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 descr="0"/>
          <p:cNvSpPr>
            <a:spLocks noChangeArrowheads="1"/>
          </p:cNvSpPr>
          <p:nvPr/>
        </p:nvSpPr>
        <p:spPr bwMode="auto">
          <a:xfrm>
            <a:off x="179388" y="188913"/>
            <a:ext cx="4826000" cy="35290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013" name="Rectangle 5" descr="99"/>
          <p:cNvSpPr>
            <a:spLocks noChangeArrowheads="1"/>
          </p:cNvSpPr>
          <p:nvPr/>
        </p:nvSpPr>
        <p:spPr bwMode="auto">
          <a:xfrm>
            <a:off x="3779838" y="3357563"/>
            <a:ext cx="5184775" cy="33131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5003800" y="404813"/>
            <a:ext cx="3527425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Советские и французские летчики – участники Восточно-прусской операции. Январь. 1945 г.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476375" y="4508500"/>
            <a:ext cx="194468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Перед боем за Кенигсбер. 1944 г.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AutoShape 4" descr="sultan1"/>
          <p:cNvSpPr>
            <a:spLocks noChangeArrowheads="1"/>
          </p:cNvSpPr>
          <p:nvPr/>
        </p:nvSpPr>
        <p:spPr bwMode="auto">
          <a:xfrm>
            <a:off x="250825" y="333375"/>
            <a:ext cx="4176713" cy="6192838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572000" y="73025"/>
            <a:ext cx="4203700" cy="691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«За проявленную храбрость и героизм в борьбе с немецко-фашистскими захватчиками, за успешное проведение  </a:t>
            </a:r>
            <a:r>
              <a:rPr lang="ru-RU" sz="2800" b="1" u="sng">
                <a:solidFill>
                  <a:srgbClr val="FF0000"/>
                </a:solidFill>
              </a:rPr>
              <a:t>603</a:t>
            </a:r>
            <a:r>
              <a:rPr lang="ru-RU" sz="2400" b="1">
                <a:solidFill>
                  <a:srgbClr val="FF0000"/>
                </a:solidFill>
              </a:rPr>
              <a:t> боевых вылетов, участие в </a:t>
            </a:r>
            <a:r>
              <a:rPr lang="ru-RU" sz="2800" b="1" u="sng">
                <a:solidFill>
                  <a:srgbClr val="FF0000"/>
                </a:solidFill>
              </a:rPr>
              <a:t>152</a:t>
            </a:r>
            <a:r>
              <a:rPr lang="ru-RU" sz="2400" b="1">
                <a:solidFill>
                  <a:srgbClr val="FF0000"/>
                </a:solidFill>
              </a:rPr>
              <a:t> воздушных боях, за сбитые им лично </a:t>
            </a:r>
            <a:r>
              <a:rPr lang="ru-RU" sz="2800" b="1" u="sng">
                <a:solidFill>
                  <a:srgbClr val="FF0000"/>
                </a:solidFill>
              </a:rPr>
              <a:t>30</a:t>
            </a:r>
            <a:r>
              <a:rPr lang="ru-RU" sz="2400" b="1" u="sng">
                <a:solidFill>
                  <a:srgbClr val="FF0000"/>
                </a:solidFill>
              </a:rPr>
              <a:t> </a:t>
            </a:r>
            <a:r>
              <a:rPr lang="ru-RU" sz="2400" b="1">
                <a:solidFill>
                  <a:srgbClr val="FF0000"/>
                </a:solidFill>
              </a:rPr>
              <a:t>самолетов противника разных типов, за </a:t>
            </a:r>
            <a:r>
              <a:rPr lang="ru-RU" sz="2800" b="1" u="sng">
                <a:solidFill>
                  <a:srgbClr val="FF0000"/>
                </a:solidFill>
              </a:rPr>
              <a:t>19 </a:t>
            </a:r>
            <a:r>
              <a:rPr lang="ru-RU" sz="2400" b="1">
                <a:solidFill>
                  <a:srgbClr val="FF0000"/>
                </a:solidFill>
              </a:rPr>
              <a:t>самолетов врага, сбитых в групповых боях, товарищ Амет-хан Султан удостоен звания дважды Героя Советского Союза».</a:t>
            </a:r>
          </a:p>
          <a:p>
            <a:pPr algn="ctr" eaLnBrk="0" hangingPunct="0"/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50182" name="AutoShape 6" descr="GSSa"/>
          <p:cNvSpPr>
            <a:spLocks noChangeArrowheads="1"/>
          </p:cNvSpPr>
          <p:nvPr/>
        </p:nvSpPr>
        <p:spPr bwMode="auto">
          <a:xfrm>
            <a:off x="179388" y="4076700"/>
            <a:ext cx="1655762" cy="2592388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50825" y="5229225"/>
            <a:ext cx="865663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Вошедший в годы Великой Отечественной войны в десятку лучших летчиков-истребителей, Амет-хан Султан в мирное время стал испытателем новой авиационной и космической техники</a:t>
            </a:r>
            <a:r>
              <a:rPr lang="ru-RU" sz="2000" b="1">
                <a:solidFill>
                  <a:srgbClr val="FF0000"/>
                </a:solidFill>
              </a:rPr>
              <a:t>.</a:t>
            </a:r>
            <a:r>
              <a:rPr lang="ru-RU" sz="2000"/>
              <a:t> </a:t>
            </a:r>
          </a:p>
        </p:txBody>
      </p:sp>
      <p:sp>
        <p:nvSpPr>
          <p:cNvPr id="70661" name="AutoShape 5" descr="3"/>
          <p:cNvSpPr>
            <a:spLocks noChangeArrowheads="1"/>
          </p:cNvSpPr>
          <p:nvPr/>
        </p:nvSpPr>
        <p:spPr bwMode="auto">
          <a:xfrm>
            <a:off x="395288" y="260350"/>
            <a:ext cx="8353425" cy="5040313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AutoShape 4" descr="i_542"/>
          <p:cNvSpPr>
            <a:spLocks noChangeArrowheads="1"/>
          </p:cNvSpPr>
          <p:nvPr/>
        </p:nvSpPr>
        <p:spPr bwMode="auto">
          <a:xfrm>
            <a:off x="539750" y="333375"/>
            <a:ext cx="7848600" cy="4608513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900113" y="5057775"/>
            <a:ext cx="748823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Амет-хан поднимал в небо истребители, бомбардировщики, транспортные машины, воздушные лайнеры, предназначенные для Аэрофлота.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AutoShape 4" descr="sultan"/>
          <p:cNvSpPr>
            <a:spLocks noChangeArrowheads="1"/>
          </p:cNvSpPr>
          <p:nvPr/>
        </p:nvSpPr>
        <p:spPr bwMode="auto">
          <a:xfrm>
            <a:off x="250825" y="404813"/>
            <a:ext cx="4249738" cy="597693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4859338" y="582613"/>
            <a:ext cx="4010025" cy="55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За большой вклад в создание и совершенствование отечественной техники, мужество, самообладание, проявленные при проведении испытательных работ, Амет-хан в 1953 г. был удостоен Государственной премии и награжден орденом Красного Знамени </a:t>
            </a:r>
          </a:p>
        </p:txBody>
      </p:sp>
      <p:sp>
        <p:nvSpPr>
          <p:cNvPr id="45062" name="AutoShape 6" descr="Order_of_Red_Banner"/>
          <p:cNvSpPr>
            <a:spLocks noChangeArrowheads="1"/>
          </p:cNvSpPr>
          <p:nvPr/>
        </p:nvSpPr>
        <p:spPr bwMode="auto">
          <a:xfrm>
            <a:off x="323850" y="4365625"/>
            <a:ext cx="2016125" cy="2303463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AutoShape 4" descr="99"/>
          <p:cNvSpPr>
            <a:spLocks noChangeArrowheads="1"/>
          </p:cNvSpPr>
          <p:nvPr/>
        </p:nvSpPr>
        <p:spPr bwMode="auto">
          <a:xfrm>
            <a:off x="539750" y="476250"/>
            <a:ext cx="8135938" cy="5327650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431800" y="6092825"/>
            <a:ext cx="8712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Амет-хан с лётчиками-космонавтами Г.Титовым и В.Быковским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468313" y="404813"/>
            <a:ext cx="80645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rgbClr val="FF0000"/>
                </a:solidFill>
              </a:rPr>
              <a:t>«Когда старый орел предчувствует приближение смерти, он из последних сил рвется ввысь, поднимается как можно выше. А потом складывает крылья и летит камнем на землю. Горные орлы умирают в небе. На землю они падают уже мертвые»</a:t>
            </a:r>
          </a:p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                                                                         Амет-хан Султан</a:t>
            </a:r>
          </a:p>
        </p:txBody>
      </p:sp>
    </p:spTree>
  </p:cSld>
  <p:clrMapOvr>
    <a:masterClrMapping/>
  </p:clrMapOvr>
  <p:transition spd="slow">
    <p:wedg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395288" y="977900"/>
            <a:ext cx="3313112" cy="478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1 февраля 1971 года при испытании подвесного мощного двигателя ЛЛ  ТУ-16 Амет-хан Султан  вместе с экипажем трагически погибли. </a:t>
            </a:r>
          </a:p>
        </p:txBody>
      </p:sp>
      <p:sp>
        <p:nvSpPr>
          <p:cNvPr id="51206" name="AutoShape 6" descr="66"/>
          <p:cNvSpPr>
            <a:spLocks noChangeArrowheads="1"/>
          </p:cNvSpPr>
          <p:nvPr/>
        </p:nvSpPr>
        <p:spPr bwMode="auto">
          <a:xfrm>
            <a:off x="3924300" y="333375"/>
            <a:ext cx="4895850" cy="6191250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2" descr="Amet-HanSultan_mogila3"/>
          <p:cNvSpPr>
            <a:spLocks noChangeArrowheads="1"/>
          </p:cNvSpPr>
          <p:nvPr/>
        </p:nvSpPr>
        <p:spPr bwMode="auto">
          <a:xfrm>
            <a:off x="323850" y="620713"/>
            <a:ext cx="4319588" cy="5616575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5003800" y="1700213"/>
            <a:ext cx="34036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Амет-хан Султан похоронен не Новодевичьем кладбище в Москве. </a:t>
            </a:r>
          </a:p>
          <a:p>
            <a:pPr eaLnBrk="0" hangingPunct="0"/>
            <a:endParaRPr lang="ru-RU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39750" y="260350"/>
            <a:ext cx="799306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>
                <a:solidFill>
                  <a:srgbClr val="FF0000"/>
                </a:solidFill>
                <a:latin typeface="Monotype Corsiva" pitchFamily="66" charset="0"/>
              </a:rPr>
              <a:t>Родители Амет-хана Султана</a:t>
            </a:r>
          </a:p>
        </p:txBody>
      </p:sp>
      <p:sp>
        <p:nvSpPr>
          <p:cNvPr id="25606" name="AutoShape 6" descr="родители"/>
          <p:cNvSpPr>
            <a:spLocks noChangeArrowheads="1"/>
          </p:cNvSpPr>
          <p:nvPr/>
        </p:nvSpPr>
        <p:spPr bwMode="auto">
          <a:xfrm>
            <a:off x="1187450" y="1196975"/>
            <a:ext cx="6840538" cy="4176713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11188" y="5734050"/>
            <a:ext cx="4103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Насибе – мать Амет-хана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4716463" y="5734050"/>
            <a:ext cx="4103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Султан – отец Амет-хана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 descr="s320x240"/>
          <p:cNvSpPr>
            <a:spLocks noChangeArrowheads="1"/>
          </p:cNvSpPr>
          <p:nvPr/>
        </p:nvSpPr>
        <p:spPr bwMode="auto">
          <a:xfrm>
            <a:off x="250825" y="188913"/>
            <a:ext cx="4608513" cy="640873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4932363" y="1125538"/>
            <a:ext cx="388778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«Улетел сжимая в руках штурвал самолета как уходили из жизни многие избранники неба, чтобы навсегда остаться в истории авиации» 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  Антуан 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де Сент-Экзюпери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Garin_bi"/>
          <p:cNvSpPr>
            <a:spLocks noChangeArrowheads="1"/>
          </p:cNvSpPr>
          <p:nvPr/>
        </p:nvSpPr>
        <p:spPr bwMode="auto">
          <a:xfrm>
            <a:off x="179388" y="333375"/>
            <a:ext cx="4392612" cy="6048375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4787900" y="908050"/>
            <a:ext cx="4032250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«Амет-хан вошёл в мою жизнь смелым соколом, у которого я учился летать, щедрым другом, на которого я всегда мог положиться как на самого себя, властелином огромного неба, которое всегда было послушным»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Герой Советского Союза Летчик-штурмовик 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Муса Гареев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AutoShape 4" descr="IMG_2427"/>
          <p:cNvSpPr>
            <a:spLocks noChangeArrowheads="1"/>
          </p:cNvSpPr>
          <p:nvPr/>
        </p:nvSpPr>
        <p:spPr bwMode="auto">
          <a:xfrm>
            <a:off x="395288" y="188913"/>
            <a:ext cx="4681537" cy="6335712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5435600" y="1557338"/>
            <a:ext cx="327660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Бронзовый бюст дважды героя Советского Союза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</a:rPr>
              <a:t>Амет-хана Султана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</a:rPr>
              <a:t>в Алупке.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95288" y="836613"/>
            <a:ext cx="82804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</a:rPr>
              <a:t>Его именем названы: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улицы в Алупке, Волгограде, Жуковском;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проспект в Махачкале; площадь и аэроклуб в Симферополе;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горный пик в Дагестане;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аэропорт Махачкалы;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платформа на 34-м километре линии Остряково — Евпатория;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лицей-школа № 8 города Каспийска Республики Дагестан.</a:t>
            </a:r>
          </a:p>
          <a:p>
            <a:pPr>
              <a:buFontTx/>
              <a:buChar char="•"/>
            </a:pPr>
            <a:r>
              <a:rPr lang="ru-RU" sz="2400" b="1">
                <a:solidFill>
                  <a:srgbClr val="FF0000"/>
                </a:solidFill>
              </a:rPr>
              <a:t>Бронзовые бюсты прославленного лётчика установлены в его родном городе Алупке, в Махачкале;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187450" y="908050"/>
            <a:ext cx="6983413" cy="505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rgbClr val="FF0000"/>
                </a:solidFill>
                <a:latin typeface="Monotype Corsiva" pitchFamily="66" charset="0"/>
              </a:rPr>
              <a:t>…Не погибнет </a:t>
            </a:r>
          </a:p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rgbClr val="FF0000"/>
                </a:solidFill>
                <a:latin typeface="Monotype Corsiva" pitchFamily="66" charset="0"/>
              </a:rPr>
              <a:t>Сын народа,</a:t>
            </a:r>
          </a:p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rgbClr val="FF0000"/>
                </a:solidFill>
                <a:latin typeface="Monotype Corsiva" pitchFamily="66" charset="0"/>
              </a:rPr>
              <a:t>Покуда жив его народ!</a:t>
            </a:r>
          </a:p>
          <a:p>
            <a:pPr algn="ctr">
              <a:spcBef>
                <a:spcPct val="50000"/>
              </a:spcBef>
            </a:pPr>
            <a:endParaRPr lang="ru-RU" sz="4400" b="1">
              <a:solidFill>
                <a:srgbClr val="FF0000"/>
              </a:solidFill>
              <a:latin typeface="Monotype Corsiva" pitchFamily="66" charset="0"/>
            </a:endParaRPr>
          </a:p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Крымскотатарский поэт </a:t>
            </a:r>
          </a:p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Сеит-Умер Эмин</a:t>
            </a:r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AutoShape 4" descr="алла мих"/>
          <p:cNvSpPr>
            <a:spLocks noChangeArrowheads="1"/>
          </p:cNvSpPr>
          <p:nvPr/>
        </p:nvSpPr>
        <p:spPr bwMode="auto">
          <a:xfrm>
            <a:off x="1692275" y="260350"/>
            <a:ext cx="5256213" cy="6408738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971550" y="5805488"/>
            <a:ext cx="7011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Амет-хан и сестра Фатма, 1924 г.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 descr="alupka_view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851275" y="620713"/>
            <a:ext cx="5040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</a:rPr>
              <a:t>Море и вершины Ай-Петри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AutoShape 4" descr="irjkf"/>
          <p:cNvSpPr>
            <a:spLocks noChangeArrowheads="1"/>
          </p:cNvSpPr>
          <p:nvPr/>
        </p:nvSpPr>
        <p:spPr bwMode="auto">
          <a:xfrm>
            <a:off x="179388" y="260350"/>
            <a:ext cx="8856662" cy="6408738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051050" y="5949950"/>
            <a:ext cx="5761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Крымскотатарская школа в Алупке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AutoShape 4" descr="1"/>
          <p:cNvSpPr>
            <a:spLocks noChangeArrowheads="1"/>
          </p:cNvSpPr>
          <p:nvPr/>
        </p:nvSpPr>
        <p:spPr bwMode="auto">
          <a:xfrm>
            <a:off x="2124075" y="836613"/>
            <a:ext cx="4105275" cy="576103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611188" y="260350"/>
            <a:ext cx="7056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Учеба в Качинской школе военных лётчиков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 descr="50090644_Amethan_1_"/>
          <p:cNvSpPr>
            <a:spLocks noChangeArrowheads="1"/>
          </p:cNvSpPr>
          <p:nvPr/>
        </p:nvSpPr>
        <p:spPr bwMode="auto">
          <a:xfrm>
            <a:off x="179388" y="188913"/>
            <a:ext cx="8640762" cy="640873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598863" y="404813"/>
            <a:ext cx="55451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Амет-хан Султан – летчик 4-го истребительного авиационного полка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AutoShape 4" descr="148"/>
          <p:cNvSpPr>
            <a:spLocks noChangeArrowheads="1"/>
          </p:cNvSpPr>
          <p:nvPr/>
        </p:nvSpPr>
        <p:spPr bwMode="auto">
          <a:xfrm>
            <a:off x="0" y="0"/>
            <a:ext cx="4608513" cy="4537075"/>
          </a:xfrm>
          <a:prstGeom prst="foldedCorner">
            <a:avLst>
              <a:gd name="adj" fmla="val 12500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1" name="AutoShape 5" descr="27-6-4"/>
          <p:cNvSpPr>
            <a:spLocks noChangeArrowheads="1"/>
          </p:cNvSpPr>
          <p:nvPr/>
        </p:nvSpPr>
        <p:spPr bwMode="auto">
          <a:xfrm>
            <a:off x="3924300" y="2320925"/>
            <a:ext cx="4968875" cy="4537075"/>
          </a:xfrm>
          <a:prstGeom prst="foldedCorner">
            <a:avLst>
              <a:gd name="adj" fmla="val 12500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771775" y="476250"/>
            <a:ext cx="619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</a:rPr>
              <a:t>Амет-хан и его боевые товарищи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</TotalTime>
  <Words>617</Words>
  <Application>Microsoft Office PowerPoint</Application>
  <PresentationFormat>Экран (4:3)</PresentationFormat>
  <Paragraphs>67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Administrator</cp:lastModifiedBy>
  <cp:revision>10</cp:revision>
  <dcterms:created xsi:type="dcterms:W3CDTF">2010-10-20T16:31:46Z</dcterms:created>
  <dcterms:modified xsi:type="dcterms:W3CDTF">2015-10-24T06:00:44Z</dcterms:modified>
</cp:coreProperties>
</file>